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Montserrat"/>
      <p:regular r:id="rId18"/>
      <p:bold r:id="rId19"/>
      <p:italic r:id="rId20"/>
      <p:boldItalic r:id="rId21"/>
    </p:embeddedFont>
    <p:embeddedFont>
      <p:font typeface="Poppins"/>
      <p:regular r:id="rId22"/>
      <p:bold r:id="rId23"/>
      <p:italic r:id="rId24"/>
      <p:boldItalic r:id="rId25"/>
    </p:embeddedFont>
    <p:embeddedFont>
      <p:font typeface="Montserrat Medium"/>
      <p:regular r:id="rId26"/>
      <p:bold r:id="rId27"/>
      <p:italic r:id="rId28"/>
      <p:boldItalic r:id="rId29"/>
    </p:embeddedFont>
    <p:embeddedFont>
      <p:font typeface="Poppins Light"/>
      <p:regular r:id="rId30"/>
      <p:bold r:id="rId31"/>
      <p:italic r:id="rId32"/>
      <p:boldItalic r:id="rId33"/>
    </p:embeddedFont>
    <p:embeddedFont>
      <p:font typeface="Poppins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Pauline Pasquier"/>
  <p:cmAuthor clrIdx="1" id="1" initials="" lastIdx="4" name="Margot Sarre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8300C3-E057-4435-A245-39D2BAFE3A56}">
  <a:tblStyle styleId="{348300C3-E057-4435-A245-39D2BAFE3A5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Poppins-regular.fntdata"/><Relationship Id="rId21" Type="http://schemas.openxmlformats.org/officeDocument/2006/relationships/font" Target="fonts/Montserrat-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Medium-regular.fntdata"/><Relationship Id="rId25" Type="http://schemas.openxmlformats.org/officeDocument/2006/relationships/font" Target="fonts/Poppins-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MontserratMedium-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oppinsLight-bold.fntdata"/><Relationship Id="rId30" Type="http://schemas.openxmlformats.org/officeDocument/2006/relationships/font" Target="fonts/PoppinsLight-regular.fntdata"/><Relationship Id="rId11" Type="http://schemas.openxmlformats.org/officeDocument/2006/relationships/slide" Target="slides/slide4.xml"/><Relationship Id="rId33" Type="http://schemas.openxmlformats.org/officeDocument/2006/relationships/font" Target="fonts/PoppinsLight-boldItalic.fntdata"/><Relationship Id="rId10" Type="http://schemas.openxmlformats.org/officeDocument/2006/relationships/slide" Target="slides/slide3.xml"/><Relationship Id="rId32" Type="http://schemas.openxmlformats.org/officeDocument/2006/relationships/font" Target="fonts/PoppinsLight-italic.fntdata"/><Relationship Id="rId13" Type="http://schemas.openxmlformats.org/officeDocument/2006/relationships/slide" Target="slides/slide6.xml"/><Relationship Id="rId35" Type="http://schemas.openxmlformats.org/officeDocument/2006/relationships/font" Target="fonts/PoppinsMedium-bold.fntdata"/><Relationship Id="rId12" Type="http://schemas.openxmlformats.org/officeDocument/2006/relationships/slide" Target="slides/slide5.xml"/><Relationship Id="rId34" Type="http://schemas.openxmlformats.org/officeDocument/2006/relationships/font" Target="fonts/PoppinsMedium-regular.fntdata"/><Relationship Id="rId15" Type="http://schemas.openxmlformats.org/officeDocument/2006/relationships/slide" Target="slides/slide8.xml"/><Relationship Id="rId37" Type="http://schemas.openxmlformats.org/officeDocument/2006/relationships/font" Target="fonts/PoppinsMedium-boldItalic.fntdata"/><Relationship Id="rId14" Type="http://schemas.openxmlformats.org/officeDocument/2006/relationships/slide" Target="slides/slide7.xml"/><Relationship Id="rId36" Type="http://schemas.openxmlformats.org/officeDocument/2006/relationships/font" Target="fonts/PoppinsMedium-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Montserrat-bold.fntdata"/><Relationship Id="rId18" Type="http://schemas.openxmlformats.org/officeDocument/2006/relationships/font" Target="fonts/Montserrat-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1-12T09:54:43.259">
    <p:pos x="151" y="108"/>
    <p:text>@margot@frequence-ecoles.org , est-ce nécessaire ?</p:text>
  </p:cm>
  <p:cm authorId="0" idx="2" dt="2024-01-12T10:16:15.797">
    <p:pos x="151" y="208"/>
    <p:text>il n y aurait pas un déroulé type déja existant avec une petite fiche ? je pense à la ressource de POP et leur guide d'accompagnement où ils avaient un atelier autour du diag et de la formulation</p:text>
  </p:cm>
  <p:cm authorId="1" idx="1" dt="2024-01-12T10:16:15.797">
    <p:pos x="151" y="208"/>
    <p:text>J'ai cherché longtemps hier, j'ai pas trouvé grand chose mais si tu dis que la ressource de POP peut correspondre je vais regarder !</p:text>
  </p:cm>
  <p:cm authorId="0" idx="3" dt="2024-01-12T09:57:39.508">
    <p:pos x="151" y="308"/>
    <p:text>@margot@frequence-ecoles.org = peut-être ajouter une petite phrase "quelque part, l'accompagnement numérique fait partie intégrante de leur métier aujourd'hui" ?
_Assigned to margot@frequence-ecoles.org_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1-12T10:02:39.949">
    <p:pos x="151" y="108"/>
    <p:text>@margot@frequence-ecoles.org , idem, je crois qu'il y a des exemples types de formulaires en ligne
_Assigned to margot@frequence-ecoles.org_</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01-12T10:14:36.498">
    <p:pos x="151" y="108"/>
    <p:text>@margot@frequence-ecoles.org un lien sur une de nos fiches ESJA ?
_Reassigned to margot@frequence-ecoles.org_</p:text>
  </p:cm>
  <p:cm authorId="1" idx="2" dt="2024-01-12T10:14:36.498">
    <p:pos x="151" y="108"/>
    <p:text>Yes bonne idée !</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4-01-12T09:54:43.259">
    <p:pos x="151" y="108"/>
    <p:text>@margot@frequence-ecoles.org , est-ce nécessaire ?</p:text>
  </p:cm>
  <p:cm authorId="0" idx="7" dt="2024-01-12T10:16:15.797">
    <p:pos x="151" y="208"/>
    <p:text>il n y aurait pas un déroulé type déja existant avec une petite fiche ? je pense à la ressource de POP et leur guide d'accompagnement où ils avaient un atelier autour du diag et de la formulation</p:text>
  </p:cm>
  <p:cm authorId="1" idx="3" dt="2024-01-12T10:16:15.797">
    <p:pos x="151" y="208"/>
    <p:text>J'ai cherché longtemps hier, j'ai pas trouvé grand chose mais si tu dis que la ressource de POP peut correspondre je vais regarder !</p:text>
  </p:cm>
  <p:cm authorId="0" idx="8" dt="2024-01-12T09:57:39.508">
    <p:pos x="151" y="308"/>
    <p:text>@margot@frequence-ecoles.org = peut-être ajouter une petite phrase "quelque part, l'accompagnement numérique fait partie intégrante de leur métier aujourd'hui" ?
_Assigned to margot@frequence-ecoles.org_</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4-01-12T10:02:39.949">
    <p:pos x="151" y="108"/>
    <p:text>@margot@frequence-ecoles.org , idem, je crois qu'il y a des exemples types de formulaires en ligne
_Assigned to margot@frequence-ecoles.org_</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01-12T10:14:36.498">
    <p:pos x="151" y="108"/>
    <p:text>@margot@frequence-ecoles.org un lien sur une de nos fiches ESJA ?
_Reassigned to margot@frequence-ecoles.org_</p:text>
  </p:cm>
  <p:cm authorId="1" idx="4" dt="2024-01-12T10:14:36.498">
    <p:pos x="151" y="108"/>
    <p:text>Yes bonne idée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368ca4b3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368ca4b3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00ca8f2d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00ca8f2d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a368ca4b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a368ca4b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acfa905202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acfa905202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e1f45118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ae1f45118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e1f45118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ae1f4511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ae2ad336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ae2ad336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00ca8f2d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b00ca8f2d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00ca8f2d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00ca8f2d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00ca8f2d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00ca8f2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artographie.societenumerique.gouv.fr/orientation" TargetMode="External"/><Relationship Id="rId4" Type="http://schemas.openxmlformats.org/officeDocument/2006/relationships/hyperlink" Target="http://societenumerique.gouv.fr" TargetMode="External"/><Relationship Id="rId9" Type="http://schemas.openxmlformats.org/officeDocument/2006/relationships/hyperlink" Target="https://www.legifrance.gouv.fr/codes/id/LEGISCTA000006132349/" TargetMode="External"/><Relationship Id="rId5" Type="http://schemas.openxmlformats.org/officeDocument/2006/relationships/hyperlink" Target="https://www.api-site.paris.fr/paris/public/2018%2F9%2F2018-10-16-Charte%20de%20l%27aidant%20num%C3%A9rique.pdf" TargetMode="External"/><Relationship Id="rId6" Type="http://schemas.openxmlformats.org/officeDocument/2006/relationships/hyperlink" Target="https://www.topformation.fr/guide/dossiers/guide-du-financement/#financement" TargetMode="External"/><Relationship Id="rId7" Type="http://schemas.openxmlformats.org/officeDocument/2006/relationships/hyperlink" Target="https://www.insee.fr/fr/statistiques/7633654" TargetMode="External"/><Relationship Id="rId8" Type="http://schemas.openxmlformats.org/officeDocument/2006/relationships/hyperlink" Target="https://www.education.gouv.fr/la-formation-tout-au-long-de-la-vie-750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hyperlink" Target="https://www.solidatech.fr/" TargetMode="External"/><Relationship Id="rId5" Type="http://schemas.openxmlformats.org/officeDocument/2006/relationships/hyperlink" Target="https://weeefund.fr/" TargetMode="External"/><Relationship Id="rId6" Type="http://schemas.openxmlformats.org/officeDocument/2006/relationships/hyperlink" Target="https://www.linkedin.com/pulse/lhybridation-en-formation-avantages-et-inconv%C3%A9nients-david-maily/?originalSubdomain=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hyperlink" Target="https://formationdeformateurs.fr/rediger-programme-de-formation/" TargetMode="External"/><Relationship Id="rId5" Type="http://schemas.openxmlformats.org/officeDocument/2006/relationships/hyperlink" Target="https://www.laressourcerie.cool/" TargetMode="External"/><Relationship Id="rId6" Type="http://schemas.openxmlformats.org/officeDocument/2006/relationships/hyperlink" Target="https://lamednum.coop/parlons-inclusion-numerique/" TargetMode="External"/><Relationship Id="rId7" Type="http://schemas.openxmlformats.org/officeDocument/2006/relationships/hyperlink" Target="https://www.fun-mooc.fr/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hyperlink" Target="https://pix.fr/" TargetMode="External"/><Relationship Id="rId9" Type="http://schemas.openxmlformats.org/officeDocument/2006/relationships/hyperlink" Target="https://www.facebook.com/groups/169376323742392/?hoisted_section_header_type=recently_seen&amp;multi_permalinks=1319801522033194" TargetMode="External"/><Relationship Id="rId5" Type="http://schemas.openxmlformats.org/officeDocument/2006/relationships/hyperlink" Target="https://www.lesbonsclics.fr/fr/" TargetMode="External"/><Relationship Id="rId6" Type="http://schemas.openxmlformats.org/officeDocument/2006/relationships/hyperlink" Target="https://www.lesbonsclics.fr/fr/" TargetMode="External"/><Relationship Id="rId7" Type="http://schemas.openxmlformats.org/officeDocument/2006/relationships/hyperlink" Target="https://aidantsconnect.beta.gouv.fr/" TargetMode="External"/><Relationship Id="rId8" Type="http://schemas.openxmlformats.org/officeDocument/2006/relationships/hyperlink" Target="https://www.opco-sante.fr/sites/default/files/2022-04/OPCO_Sante_etude_impacts_numeriques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cartographie.societenumerique.gouv.fr/orientation" TargetMode="External"/><Relationship Id="rId4" Type="http://schemas.openxmlformats.org/officeDocument/2006/relationships/hyperlink" Target="http://societenumerique.gouv.fr" TargetMode="External"/><Relationship Id="rId9" Type="http://schemas.openxmlformats.org/officeDocument/2006/relationships/hyperlink" Target="https://www.legifrance.gouv.fr/codes/id/LEGISCTA000006132349/" TargetMode="External"/><Relationship Id="rId5" Type="http://schemas.openxmlformats.org/officeDocument/2006/relationships/hyperlink" Target="https://www.api-site.paris.fr/paris/public/2018%2F9%2F2018-10-16-Charte%20de%20l%27aidant%20num%C3%A9rique.pdf" TargetMode="External"/><Relationship Id="rId6" Type="http://schemas.openxmlformats.org/officeDocument/2006/relationships/hyperlink" Target="https://www.topformation.fr/guide/dossiers/guide-du-financement/#financement" TargetMode="External"/><Relationship Id="rId7" Type="http://schemas.openxmlformats.org/officeDocument/2006/relationships/hyperlink" Target="https://www.insee.fr/fr/statistiques/7633654" TargetMode="External"/><Relationship Id="rId8" Type="http://schemas.openxmlformats.org/officeDocument/2006/relationships/hyperlink" Target="https://www.education.gouv.fr/la-formation-tout-au-long-de-la-vie-750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hyperlink" Target="https://www.solidatech.fr/" TargetMode="External"/><Relationship Id="rId5" Type="http://schemas.openxmlformats.org/officeDocument/2006/relationships/hyperlink" Target="https://weeefund.fr/" TargetMode="External"/><Relationship Id="rId6" Type="http://schemas.openxmlformats.org/officeDocument/2006/relationships/hyperlink" Target="https://www.linkedin.com/pulse/lhybridation-en-formation-avantages-et-inconv%C3%A9nients-david-maily/?originalSubdomain=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5.xml"/><Relationship Id="rId4" Type="http://schemas.openxmlformats.org/officeDocument/2006/relationships/hyperlink" Target="https://formationdeformateurs.fr/rediger-programme-de-formation/" TargetMode="External"/><Relationship Id="rId5" Type="http://schemas.openxmlformats.org/officeDocument/2006/relationships/hyperlink" Target="https://www.laressourcerie.cool/" TargetMode="External"/><Relationship Id="rId6" Type="http://schemas.openxmlformats.org/officeDocument/2006/relationships/hyperlink" Target="https://lamednum.coop/parlons-inclusion-numerique/" TargetMode="External"/><Relationship Id="rId7" Type="http://schemas.openxmlformats.org/officeDocument/2006/relationships/hyperlink" Target="https://www.fun-mooc.fr/f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6.xml"/><Relationship Id="rId4" Type="http://schemas.openxmlformats.org/officeDocument/2006/relationships/hyperlink" Target="https://pix.fr/" TargetMode="External"/><Relationship Id="rId9" Type="http://schemas.openxmlformats.org/officeDocument/2006/relationships/hyperlink" Target="https://www.facebook.com/groups/169376323742392/?hoisted_section_header_type=recently_seen&amp;multi_permalinks=1319801522033194" TargetMode="External"/><Relationship Id="rId5" Type="http://schemas.openxmlformats.org/officeDocument/2006/relationships/hyperlink" Target="https://www.lesbonsclics.fr/fr/" TargetMode="External"/><Relationship Id="rId6" Type="http://schemas.openxmlformats.org/officeDocument/2006/relationships/hyperlink" Target="https://www.lesbonsclics.fr/fr/" TargetMode="External"/><Relationship Id="rId7" Type="http://schemas.openxmlformats.org/officeDocument/2006/relationships/hyperlink" Target="https://aidantsconnect.beta.gouv.fr/" TargetMode="External"/><Relationship Id="rId8" Type="http://schemas.openxmlformats.org/officeDocument/2006/relationships/hyperlink" Target="https://www.opco-sante.fr/sites/default/files/2022-04/OPCO_Sante_etude_impacts_numeriques_1.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49613" y="2340450"/>
            <a:ext cx="600000" cy="462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solidFill>
                  <a:schemeClr val="lt1"/>
                </a:solidFill>
                <a:latin typeface="Montserrat"/>
                <a:ea typeface="Montserrat"/>
                <a:cs typeface="Montserrat"/>
                <a:sym typeface="Montserrat"/>
              </a:rPr>
              <a:t>Intro</a:t>
            </a:r>
            <a:endParaRPr b="1" sz="800">
              <a:solidFill>
                <a:schemeClr val="lt1"/>
              </a:solidFill>
              <a:latin typeface="Montserrat"/>
              <a:ea typeface="Montserrat"/>
              <a:cs typeface="Montserrat"/>
              <a:sym typeface="Montserrat"/>
            </a:endParaRPr>
          </a:p>
        </p:txBody>
      </p:sp>
      <p:sp>
        <p:nvSpPr>
          <p:cNvPr id="55" name="Google Shape;55;p13"/>
          <p:cNvSpPr/>
          <p:nvPr/>
        </p:nvSpPr>
        <p:spPr>
          <a:xfrm>
            <a:off x="1131429" y="565200"/>
            <a:ext cx="947100" cy="6978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solidFill>
                  <a:schemeClr val="lt1"/>
                </a:solidFill>
                <a:latin typeface="Montserrat"/>
                <a:ea typeface="Montserrat"/>
                <a:cs typeface="Montserrat"/>
                <a:sym typeface="Montserrat"/>
              </a:rPr>
              <a:t>Les freins liés à mes conditions de travail</a:t>
            </a:r>
            <a:endParaRPr b="1" sz="800">
              <a:solidFill>
                <a:schemeClr val="lt1"/>
              </a:solidFill>
              <a:latin typeface="Montserrat"/>
              <a:ea typeface="Montserrat"/>
              <a:cs typeface="Montserrat"/>
              <a:sym typeface="Montserrat"/>
            </a:endParaRPr>
          </a:p>
        </p:txBody>
      </p:sp>
      <p:sp>
        <p:nvSpPr>
          <p:cNvPr id="56" name="Google Shape;56;p13"/>
          <p:cNvSpPr/>
          <p:nvPr/>
        </p:nvSpPr>
        <p:spPr>
          <a:xfrm>
            <a:off x="1131429" y="1708819"/>
            <a:ext cx="947100" cy="697800"/>
          </a:xfrm>
          <a:prstGeom prst="rect">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solidFill>
                  <a:schemeClr val="lt1"/>
                </a:solidFill>
                <a:latin typeface="Montserrat"/>
                <a:ea typeface="Montserrat"/>
                <a:cs typeface="Montserrat"/>
                <a:sym typeface="Montserrat"/>
              </a:rPr>
              <a:t>Les freins liés </a:t>
            </a:r>
            <a:br>
              <a:rPr b="1" lang="fr" sz="800">
                <a:solidFill>
                  <a:schemeClr val="lt1"/>
                </a:solidFill>
                <a:latin typeface="Montserrat"/>
                <a:ea typeface="Montserrat"/>
                <a:cs typeface="Montserrat"/>
                <a:sym typeface="Montserrat"/>
              </a:rPr>
            </a:br>
            <a:r>
              <a:rPr b="1" lang="fr" sz="800">
                <a:solidFill>
                  <a:schemeClr val="lt1"/>
                </a:solidFill>
                <a:latin typeface="Montserrat"/>
                <a:ea typeface="Montserrat"/>
                <a:cs typeface="Montserrat"/>
                <a:sym typeface="Montserrat"/>
              </a:rPr>
              <a:t>à la formation pro</a:t>
            </a:r>
            <a:endParaRPr b="1" sz="800">
              <a:solidFill>
                <a:schemeClr val="lt1"/>
              </a:solidFill>
              <a:latin typeface="Montserrat"/>
              <a:ea typeface="Montserrat"/>
              <a:cs typeface="Montserrat"/>
              <a:sym typeface="Montserrat"/>
            </a:endParaRPr>
          </a:p>
        </p:txBody>
      </p:sp>
      <p:sp>
        <p:nvSpPr>
          <p:cNvPr id="57" name="Google Shape;57;p13"/>
          <p:cNvSpPr/>
          <p:nvPr/>
        </p:nvSpPr>
        <p:spPr>
          <a:xfrm>
            <a:off x="1131429" y="2721650"/>
            <a:ext cx="947100" cy="697800"/>
          </a:xfrm>
          <a:prstGeom prst="rect">
            <a:avLst/>
          </a:prstGeom>
          <a:solidFill>
            <a:srgbClr val="2923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solidFill>
                  <a:schemeClr val="lt1"/>
                </a:solidFill>
                <a:latin typeface="Montserrat"/>
                <a:ea typeface="Montserrat"/>
                <a:cs typeface="Montserrat"/>
                <a:sym typeface="Montserrat"/>
              </a:rPr>
              <a:t>Les freins liés au numérique</a:t>
            </a:r>
            <a:endParaRPr b="1" sz="800">
              <a:solidFill>
                <a:schemeClr val="lt1"/>
              </a:solidFill>
              <a:latin typeface="Montserrat"/>
              <a:ea typeface="Montserrat"/>
              <a:cs typeface="Montserrat"/>
              <a:sym typeface="Montserrat"/>
            </a:endParaRPr>
          </a:p>
        </p:txBody>
      </p:sp>
      <p:sp>
        <p:nvSpPr>
          <p:cNvPr id="58" name="Google Shape;58;p13"/>
          <p:cNvSpPr/>
          <p:nvPr/>
        </p:nvSpPr>
        <p:spPr>
          <a:xfrm>
            <a:off x="1131429" y="3880050"/>
            <a:ext cx="947100" cy="697800"/>
          </a:xfrm>
          <a:prstGeom prst="rect">
            <a:avLst/>
          </a:prstGeom>
          <a:solidFill>
            <a:srgbClr val="FFD5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solidFill>
                  <a:srgbClr val="666666"/>
                </a:solidFill>
                <a:latin typeface="Montserrat"/>
                <a:ea typeface="Montserrat"/>
                <a:cs typeface="Montserrat"/>
                <a:sym typeface="Montserrat"/>
              </a:rPr>
              <a:t>Les freins liés au cadre de mon métier et à mes supérieurs</a:t>
            </a:r>
            <a:endParaRPr b="1" sz="800">
              <a:solidFill>
                <a:srgbClr val="666666"/>
              </a:solidFill>
              <a:latin typeface="Montserrat"/>
              <a:ea typeface="Montserrat"/>
              <a:cs typeface="Montserrat"/>
              <a:sym typeface="Montserrat"/>
            </a:endParaRPr>
          </a:p>
        </p:txBody>
      </p:sp>
      <p:sp>
        <p:nvSpPr>
          <p:cNvPr id="59" name="Google Shape;59;p13"/>
          <p:cNvSpPr/>
          <p:nvPr/>
        </p:nvSpPr>
        <p:spPr>
          <a:xfrm>
            <a:off x="2605763" y="238975"/>
            <a:ext cx="43077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“Le numérique nuit à ma relation avec l’usager.”</a:t>
            </a:r>
            <a:endParaRPr sz="800">
              <a:solidFill>
                <a:schemeClr val="lt1"/>
              </a:solidFill>
              <a:latin typeface="Montserrat Medium"/>
              <a:ea typeface="Montserrat Medium"/>
              <a:cs typeface="Montserrat Medium"/>
              <a:sym typeface="Montserrat Medium"/>
            </a:endParaRPr>
          </a:p>
        </p:txBody>
      </p:sp>
      <p:sp>
        <p:nvSpPr>
          <p:cNvPr id="60" name="Google Shape;60;p13"/>
          <p:cNvSpPr/>
          <p:nvPr/>
        </p:nvSpPr>
        <p:spPr>
          <a:xfrm>
            <a:off x="2605763" y="580277"/>
            <a:ext cx="43077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“Je n’ai pas le matériel nécessaire pour faire de l’accompagnement.”</a:t>
            </a:r>
            <a:endParaRPr sz="800">
              <a:solidFill>
                <a:schemeClr val="lt1"/>
              </a:solidFill>
              <a:latin typeface="Montserrat Medium"/>
              <a:ea typeface="Montserrat Medium"/>
              <a:cs typeface="Montserrat Medium"/>
              <a:sym typeface="Montserrat Medium"/>
            </a:endParaRPr>
          </a:p>
        </p:txBody>
      </p:sp>
      <p:sp>
        <p:nvSpPr>
          <p:cNvPr id="61" name="Google Shape;61;p13"/>
          <p:cNvSpPr/>
          <p:nvPr/>
        </p:nvSpPr>
        <p:spPr>
          <a:xfrm>
            <a:off x="2605763" y="921579"/>
            <a:ext cx="43077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“Je n’ai pas le temps de me former.” </a:t>
            </a:r>
            <a:endParaRPr sz="800">
              <a:solidFill>
                <a:schemeClr val="lt1"/>
              </a:solidFill>
              <a:latin typeface="Montserrat Medium"/>
              <a:ea typeface="Montserrat Medium"/>
              <a:cs typeface="Montserrat Medium"/>
              <a:sym typeface="Montserrat Medium"/>
            </a:endParaRPr>
          </a:p>
        </p:txBody>
      </p:sp>
      <p:sp>
        <p:nvSpPr>
          <p:cNvPr id="62" name="Google Shape;62;p13"/>
          <p:cNvSpPr/>
          <p:nvPr/>
        </p:nvSpPr>
        <p:spPr>
          <a:xfrm>
            <a:off x="2605763" y="1262880"/>
            <a:ext cx="43077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“Si je me forme, je vais me retrouver à gérer encore plus de bénéficiaires.” </a:t>
            </a:r>
            <a:endParaRPr sz="800">
              <a:solidFill>
                <a:schemeClr val="lt1"/>
              </a:solidFill>
              <a:latin typeface="Montserrat Medium"/>
              <a:ea typeface="Montserrat Medium"/>
              <a:cs typeface="Montserrat Medium"/>
              <a:sym typeface="Montserrat Medium"/>
            </a:endParaRPr>
          </a:p>
        </p:txBody>
      </p:sp>
      <p:sp>
        <p:nvSpPr>
          <p:cNvPr id="63" name="Google Shape;63;p13"/>
          <p:cNvSpPr/>
          <p:nvPr/>
        </p:nvSpPr>
        <p:spPr>
          <a:xfrm>
            <a:off x="2605763" y="1593186"/>
            <a:ext cx="4307700" cy="261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“La formation ne va pas répondre à mes besoins, ce n’est pas ça qui va m’aider.” </a:t>
            </a:r>
            <a:endParaRPr sz="800">
              <a:solidFill>
                <a:schemeClr val="lt1"/>
              </a:solidFill>
              <a:latin typeface="Montserrat Medium"/>
              <a:ea typeface="Montserrat Medium"/>
              <a:cs typeface="Montserrat Medium"/>
              <a:sym typeface="Montserrat Medium"/>
            </a:endParaRPr>
          </a:p>
        </p:txBody>
      </p:sp>
      <p:sp>
        <p:nvSpPr>
          <p:cNvPr id="64" name="Google Shape;64;p13"/>
          <p:cNvSpPr/>
          <p:nvPr/>
        </p:nvSpPr>
        <p:spPr>
          <a:xfrm>
            <a:off x="2605763" y="1934487"/>
            <a:ext cx="4307700" cy="261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“Je ne comprends pas l’objectif de la formation, on va faire de la bureautique ?”</a:t>
            </a:r>
            <a:endParaRPr sz="800">
              <a:solidFill>
                <a:schemeClr val="lt1"/>
              </a:solidFill>
              <a:latin typeface="Montserrat Medium"/>
              <a:ea typeface="Montserrat Medium"/>
              <a:cs typeface="Montserrat Medium"/>
              <a:sym typeface="Montserrat Medium"/>
            </a:endParaRPr>
          </a:p>
        </p:txBody>
      </p:sp>
      <p:sp>
        <p:nvSpPr>
          <p:cNvPr id="65" name="Google Shape;65;p13"/>
          <p:cNvSpPr/>
          <p:nvPr/>
        </p:nvSpPr>
        <p:spPr>
          <a:xfrm>
            <a:off x="2605763" y="2275789"/>
            <a:ext cx="4307700" cy="261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“Je n’ai pas envie de retourner à l’école.” </a:t>
            </a:r>
            <a:endParaRPr sz="800">
              <a:solidFill>
                <a:schemeClr val="lt1"/>
              </a:solidFill>
              <a:latin typeface="Montserrat Medium"/>
              <a:ea typeface="Montserrat Medium"/>
              <a:cs typeface="Montserrat Medium"/>
              <a:sym typeface="Montserrat Medium"/>
            </a:endParaRPr>
          </a:p>
        </p:txBody>
      </p:sp>
      <p:sp>
        <p:nvSpPr>
          <p:cNvPr id="66" name="Google Shape;66;p13"/>
          <p:cNvSpPr/>
          <p:nvPr/>
        </p:nvSpPr>
        <p:spPr>
          <a:xfrm>
            <a:off x="2605763" y="2606094"/>
            <a:ext cx="4307700" cy="2616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“Le numérique, je n’y arriverais jamais…”</a:t>
            </a:r>
            <a:endParaRPr sz="800">
              <a:solidFill>
                <a:schemeClr val="lt1"/>
              </a:solidFill>
              <a:latin typeface="Montserrat Medium"/>
              <a:ea typeface="Montserrat Medium"/>
              <a:cs typeface="Montserrat Medium"/>
              <a:sym typeface="Montserrat Medium"/>
            </a:endParaRPr>
          </a:p>
        </p:txBody>
      </p:sp>
      <p:sp>
        <p:nvSpPr>
          <p:cNvPr id="67" name="Google Shape;67;p13"/>
          <p:cNvSpPr/>
          <p:nvPr/>
        </p:nvSpPr>
        <p:spPr>
          <a:xfrm>
            <a:off x="2605763" y="2947396"/>
            <a:ext cx="4307700" cy="2616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“Le numérique, ce n’est que du négatif.”</a:t>
            </a:r>
            <a:endParaRPr sz="800">
              <a:solidFill>
                <a:schemeClr val="lt1"/>
              </a:solidFill>
              <a:latin typeface="Montserrat Medium"/>
              <a:ea typeface="Montserrat Medium"/>
              <a:cs typeface="Montserrat Medium"/>
              <a:sym typeface="Montserrat Medium"/>
            </a:endParaRPr>
          </a:p>
        </p:txBody>
      </p:sp>
      <p:sp>
        <p:nvSpPr>
          <p:cNvPr id="68" name="Google Shape;68;p13"/>
          <p:cNvSpPr/>
          <p:nvPr/>
        </p:nvSpPr>
        <p:spPr>
          <a:xfrm>
            <a:off x="2605763" y="3288698"/>
            <a:ext cx="4307700" cy="2616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“J’ai peur/j’ai pas envie que mon métier change avec le numérique.”</a:t>
            </a:r>
            <a:endParaRPr sz="800">
              <a:solidFill>
                <a:schemeClr val="lt1"/>
              </a:solidFill>
              <a:latin typeface="Montserrat Medium"/>
              <a:ea typeface="Montserrat Medium"/>
              <a:cs typeface="Montserrat Medium"/>
              <a:sym typeface="Montserrat Medium"/>
            </a:endParaRPr>
          </a:p>
        </p:txBody>
      </p:sp>
      <p:sp>
        <p:nvSpPr>
          <p:cNvPr id="69" name="Google Shape;69;p13"/>
          <p:cNvSpPr/>
          <p:nvPr/>
        </p:nvSpPr>
        <p:spPr>
          <a:xfrm>
            <a:off x="2605763" y="3630016"/>
            <a:ext cx="43077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Montserrat Medium"/>
                <a:ea typeface="Montserrat Medium"/>
                <a:cs typeface="Montserrat Medium"/>
                <a:sym typeface="Montserrat Medium"/>
              </a:rPr>
              <a:t>“Mes missions sont floues, je ne suis pas sûr que ce soit à moi de le faire.”</a:t>
            </a:r>
            <a:endParaRPr sz="800">
              <a:solidFill>
                <a:srgbClr val="666666"/>
              </a:solidFill>
              <a:latin typeface="Montserrat Medium"/>
              <a:ea typeface="Montserrat Medium"/>
              <a:cs typeface="Montserrat Medium"/>
              <a:sym typeface="Montserrat Medium"/>
            </a:endParaRPr>
          </a:p>
        </p:txBody>
      </p:sp>
      <p:sp>
        <p:nvSpPr>
          <p:cNvPr id="70" name="Google Shape;70;p13"/>
          <p:cNvSpPr/>
          <p:nvPr/>
        </p:nvSpPr>
        <p:spPr>
          <a:xfrm>
            <a:off x="2605763" y="3960321"/>
            <a:ext cx="43077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“Ma structure n’a pas de moyens pour financer la formation.”</a:t>
            </a:r>
            <a:endParaRPr sz="800">
              <a:solidFill>
                <a:srgbClr val="666666"/>
              </a:solidFill>
              <a:latin typeface="Montserrat Medium"/>
              <a:ea typeface="Montserrat Medium"/>
              <a:cs typeface="Montserrat Medium"/>
              <a:sym typeface="Montserrat Medium"/>
            </a:endParaRPr>
          </a:p>
        </p:txBody>
      </p:sp>
      <p:sp>
        <p:nvSpPr>
          <p:cNvPr id="71" name="Google Shape;71;p13"/>
          <p:cNvSpPr/>
          <p:nvPr/>
        </p:nvSpPr>
        <p:spPr>
          <a:xfrm>
            <a:off x="2605763" y="4301623"/>
            <a:ext cx="43077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supérieurs n’ont pas compris l’intérêt de me former.”</a:t>
            </a:r>
            <a:endParaRPr sz="800">
              <a:solidFill>
                <a:srgbClr val="666666"/>
              </a:solidFill>
              <a:latin typeface="Montserrat Medium"/>
              <a:ea typeface="Montserrat Medium"/>
              <a:cs typeface="Montserrat Medium"/>
              <a:sym typeface="Montserrat Medium"/>
            </a:endParaRPr>
          </a:p>
        </p:txBody>
      </p:sp>
      <p:sp>
        <p:nvSpPr>
          <p:cNvPr id="72" name="Google Shape;72;p13"/>
          <p:cNvSpPr/>
          <p:nvPr/>
        </p:nvSpPr>
        <p:spPr>
          <a:xfrm>
            <a:off x="2605763" y="4642925"/>
            <a:ext cx="43077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“Personne ne reconnaît ce que je fais alors pourquoi en faire plus ?”</a:t>
            </a:r>
            <a:endParaRPr sz="800">
              <a:solidFill>
                <a:srgbClr val="666666"/>
              </a:solidFill>
              <a:latin typeface="Montserrat Medium"/>
              <a:ea typeface="Montserrat Medium"/>
              <a:cs typeface="Montserrat Medium"/>
              <a:sym typeface="Montserrat Medium"/>
            </a:endParaRPr>
          </a:p>
        </p:txBody>
      </p:sp>
      <p:cxnSp>
        <p:nvCxnSpPr>
          <p:cNvPr id="73" name="Google Shape;73;p13"/>
          <p:cNvCxnSpPr>
            <a:stCxn id="54" idx="3"/>
            <a:endCxn id="55" idx="1"/>
          </p:cNvCxnSpPr>
          <p:nvPr/>
        </p:nvCxnSpPr>
        <p:spPr>
          <a:xfrm flipH="1" rot="10800000">
            <a:off x="749613" y="914250"/>
            <a:ext cx="381900" cy="1657500"/>
          </a:xfrm>
          <a:prstGeom prst="straightConnector1">
            <a:avLst/>
          </a:prstGeom>
          <a:noFill/>
          <a:ln cap="flat" cmpd="sng" w="9525">
            <a:solidFill>
              <a:srgbClr val="29235C"/>
            </a:solidFill>
            <a:prstDash val="solid"/>
            <a:round/>
            <a:headEnd len="med" w="med" type="none"/>
            <a:tailEnd len="med" w="med" type="triangle"/>
          </a:ln>
        </p:spPr>
      </p:cxnSp>
      <p:cxnSp>
        <p:nvCxnSpPr>
          <p:cNvPr id="74" name="Google Shape;74;p13"/>
          <p:cNvCxnSpPr>
            <a:stCxn id="54" idx="3"/>
            <a:endCxn id="56" idx="1"/>
          </p:cNvCxnSpPr>
          <p:nvPr/>
        </p:nvCxnSpPr>
        <p:spPr>
          <a:xfrm flipH="1" rot="10800000">
            <a:off x="749613" y="2057850"/>
            <a:ext cx="381900" cy="513900"/>
          </a:xfrm>
          <a:prstGeom prst="straightConnector1">
            <a:avLst/>
          </a:prstGeom>
          <a:noFill/>
          <a:ln cap="flat" cmpd="sng" w="9525">
            <a:solidFill>
              <a:srgbClr val="29235C"/>
            </a:solidFill>
            <a:prstDash val="solid"/>
            <a:round/>
            <a:headEnd len="med" w="med" type="none"/>
            <a:tailEnd len="med" w="med" type="triangle"/>
          </a:ln>
        </p:spPr>
      </p:cxnSp>
      <p:cxnSp>
        <p:nvCxnSpPr>
          <p:cNvPr id="75" name="Google Shape;75;p13"/>
          <p:cNvCxnSpPr>
            <a:stCxn id="54" idx="3"/>
            <a:endCxn id="57" idx="1"/>
          </p:cNvCxnSpPr>
          <p:nvPr/>
        </p:nvCxnSpPr>
        <p:spPr>
          <a:xfrm>
            <a:off x="749613" y="2571750"/>
            <a:ext cx="381900" cy="498900"/>
          </a:xfrm>
          <a:prstGeom prst="straightConnector1">
            <a:avLst/>
          </a:prstGeom>
          <a:noFill/>
          <a:ln cap="flat" cmpd="sng" w="9525">
            <a:solidFill>
              <a:srgbClr val="29235C"/>
            </a:solidFill>
            <a:prstDash val="solid"/>
            <a:round/>
            <a:headEnd len="med" w="med" type="none"/>
            <a:tailEnd len="med" w="med" type="triangle"/>
          </a:ln>
        </p:spPr>
      </p:cxnSp>
      <p:cxnSp>
        <p:nvCxnSpPr>
          <p:cNvPr id="76" name="Google Shape;76;p13"/>
          <p:cNvCxnSpPr>
            <a:stCxn id="54" idx="3"/>
            <a:endCxn id="58" idx="1"/>
          </p:cNvCxnSpPr>
          <p:nvPr/>
        </p:nvCxnSpPr>
        <p:spPr>
          <a:xfrm>
            <a:off x="749613" y="2571750"/>
            <a:ext cx="381900" cy="1657200"/>
          </a:xfrm>
          <a:prstGeom prst="straightConnector1">
            <a:avLst/>
          </a:prstGeom>
          <a:noFill/>
          <a:ln cap="flat" cmpd="sng" w="9525">
            <a:solidFill>
              <a:srgbClr val="29235C"/>
            </a:solidFill>
            <a:prstDash val="solid"/>
            <a:round/>
            <a:headEnd len="med" w="med" type="none"/>
            <a:tailEnd len="med" w="med" type="triangle"/>
          </a:ln>
        </p:spPr>
      </p:cxnSp>
      <p:cxnSp>
        <p:nvCxnSpPr>
          <p:cNvPr id="77" name="Google Shape;77;p13"/>
          <p:cNvCxnSpPr>
            <a:stCxn id="55" idx="3"/>
            <a:endCxn id="59" idx="1"/>
          </p:cNvCxnSpPr>
          <p:nvPr/>
        </p:nvCxnSpPr>
        <p:spPr>
          <a:xfrm flipH="1" rot="10800000">
            <a:off x="2078529" y="369900"/>
            <a:ext cx="527100" cy="544200"/>
          </a:xfrm>
          <a:prstGeom prst="straightConnector1">
            <a:avLst/>
          </a:prstGeom>
          <a:noFill/>
          <a:ln cap="flat" cmpd="sng" w="9525">
            <a:solidFill>
              <a:srgbClr val="29235C"/>
            </a:solidFill>
            <a:prstDash val="solid"/>
            <a:round/>
            <a:headEnd len="med" w="med" type="none"/>
            <a:tailEnd len="med" w="med" type="triangle"/>
          </a:ln>
        </p:spPr>
      </p:cxnSp>
      <p:cxnSp>
        <p:nvCxnSpPr>
          <p:cNvPr id="78" name="Google Shape;78;p13"/>
          <p:cNvCxnSpPr>
            <a:stCxn id="55" idx="3"/>
            <a:endCxn id="60" idx="1"/>
          </p:cNvCxnSpPr>
          <p:nvPr/>
        </p:nvCxnSpPr>
        <p:spPr>
          <a:xfrm flipH="1" rot="10800000">
            <a:off x="2078529" y="711000"/>
            <a:ext cx="527100" cy="203100"/>
          </a:xfrm>
          <a:prstGeom prst="straightConnector1">
            <a:avLst/>
          </a:prstGeom>
          <a:noFill/>
          <a:ln cap="flat" cmpd="sng" w="9525">
            <a:solidFill>
              <a:srgbClr val="29235C"/>
            </a:solidFill>
            <a:prstDash val="solid"/>
            <a:round/>
            <a:headEnd len="med" w="med" type="none"/>
            <a:tailEnd len="med" w="med" type="triangle"/>
          </a:ln>
        </p:spPr>
      </p:cxnSp>
      <p:cxnSp>
        <p:nvCxnSpPr>
          <p:cNvPr id="79" name="Google Shape;79;p13"/>
          <p:cNvCxnSpPr>
            <a:stCxn id="55" idx="3"/>
            <a:endCxn id="61" idx="1"/>
          </p:cNvCxnSpPr>
          <p:nvPr/>
        </p:nvCxnSpPr>
        <p:spPr>
          <a:xfrm>
            <a:off x="2078529" y="914100"/>
            <a:ext cx="527100" cy="138300"/>
          </a:xfrm>
          <a:prstGeom prst="straightConnector1">
            <a:avLst/>
          </a:prstGeom>
          <a:noFill/>
          <a:ln cap="flat" cmpd="sng" w="9525">
            <a:solidFill>
              <a:srgbClr val="29235C"/>
            </a:solidFill>
            <a:prstDash val="solid"/>
            <a:round/>
            <a:headEnd len="med" w="med" type="none"/>
            <a:tailEnd len="med" w="med" type="triangle"/>
          </a:ln>
        </p:spPr>
      </p:cxnSp>
      <p:cxnSp>
        <p:nvCxnSpPr>
          <p:cNvPr id="80" name="Google Shape;80;p13"/>
          <p:cNvCxnSpPr>
            <a:stCxn id="55" idx="3"/>
            <a:endCxn id="62" idx="1"/>
          </p:cNvCxnSpPr>
          <p:nvPr/>
        </p:nvCxnSpPr>
        <p:spPr>
          <a:xfrm>
            <a:off x="2078529" y="914100"/>
            <a:ext cx="527100" cy="479700"/>
          </a:xfrm>
          <a:prstGeom prst="straightConnector1">
            <a:avLst/>
          </a:prstGeom>
          <a:noFill/>
          <a:ln cap="flat" cmpd="sng" w="9525">
            <a:solidFill>
              <a:srgbClr val="29235C"/>
            </a:solidFill>
            <a:prstDash val="solid"/>
            <a:round/>
            <a:headEnd len="med" w="med" type="none"/>
            <a:tailEnd len="med" w="med" type="triangle"/>
          </a:ln>
        </p:spPr>
      </p:cxnSp>
      <p:cxnSp>
        <p:nvCxnSpPr>
          <p:cNvPr id="81" name="Google Shape;81;p13"/>
          <p:cNvCxnSpPr>
            <a:stCxn id="56" idx="3"/>
            <a:endCxn id="63" idx="1"/>
          </p:cNvCxnSpPr>
          <p:nvPr/>
        </p:nvCxnSpPr>
        <p:spPr>
          <a:xfrm flipH="1" rot="10800000">
            <a:off x="2078529" y="1724119"/>
            <a:ext cx="527100" cy="333600"/>
          </a:xfrm>
          <a:prstGeom prst="straightConnector1">
            <a:avLst/>
          </a:prstGeom>
          <a:noFill/>
          <a:ln cap="flat" cmpd="sng" w="9525">
            <a:solidFill>
              <a:srgbClr val="29235C"/>
            </a:solidFill>
            <a:prstDash val="solid"/>
            <a:round/>
            <a:headEnd len="med" w="med" type="none"/>
            <a:tailEnd len="med" w="med" type="triangle"/>
          </a:ln>
        </p:spPr>
      </p:cxnSp>
      <p:cxnSp>
        <p:nvCxnSpPr>
          <p:cNvPr id="82" name="Google Shape;82;p13"/>
          <p:cNvCxnSpPr>
            <a:stCxn id="56" idx="3"/>
            <a:endCxn id="64" idx="1"/>
          </p:cNvCxnSpPr>
          <p:nvPr/>
        </p:nvCxnSpPr>
        <p:spPr>
          <a:xfrm>
            <a:off x="2078529" y="2057719"/>
            <a:ext cx="527100" cy="7500"/>
          </a:xfrm>
          <a:prstGeom prst="straightConnector1">
            <a:avLst/>
          </a:prstGeom>
          <a:noFill/>
          <a:ln cap="flat" cmpd="sng" w="9525">
            <a:solidFill>
              <a:srgbClr val="29235C"/>
            </a:solidFill>
            <a:prstDash val="solid"/>
            <a:round/>
            <a:headEnd len="med" w="med" type="none"/>
            <a:tailEnd len="med" w="med" type="triangle"/>
          </a:ln>
        </p:spPr>
      </p:cxnSp>
      <p:cxnSp>
        <p:nvCxnSpPr>
          <p:cNvPr id="83" name="Google Shape;83;p13"/>
          <p:cNvCxnSpPr>
            <a:stCxn id="56" idx="3"/>
            <a:endCxn id="65" idx="1"/>
          </p:cNvCxnSpPr>
          <p:nvPr/>
        </p:nvCxnSpPr>
        <p:spPr>
          <a:xfrm>
            <a:off x="2078529" y="2057719"/>
            <a:ext cx="527100" cy="348900"/>
          </a:xfrm>
          <a:prstGeom prst="straightConnector1">
            <a:avLst/>
          </a:prstGeom>
          <a:noFill/>
          <a:ln cap="flat" cmpd="sng" w="9525">
            <a:solidFill>
              <a:srgbClr val="29235C"/>
            </a:solidFill>
            <a:prstDash val="solid"/>
            <a:round/>
            <a:headEnd len="med" w="med" type="none"/>
            <a:tailEnd len="med" w="med" type="triangle"/>
          </a:ln>
        </p:spPr>
      </p:cxnSp>
      <p:cxnSp>
        <p:nvCxnSpPr>
          <p:cNvPr id="84" name="Google Shape;84;p13"/>
          <p:cNvCxnSpPr>
            <a:stCxn id="57" idx="3"/>
            <a:endCxn id="66" idx="1"/>
          </p:cNvCxnSpPr>
          <p:nvPr/>
        </p:nvCxnSpPr>
        <p:spPr>
          <a:xfrm flipH="1" rot="10800000">
            <a:off x="2078529" y="2736950"/>
            <a:ext cx="527100" cy="333600"/>
          </a:xfrm>
          <a:prstGeom prst="straightConnector1">
            <a:avLst/>
          </a:prstGeom>
          <a:noFill/>
          <a:ln cap="flat" cmpd="sng" w="9525">
            <a:solidFill>
              <a:srgbClr val="29235C"/>
            </a:solidFill>
            <a:prstDash val="solid"/>
            <a:round/>
            <a:headEnd len="med" w="med" type="none"/>
            <a:tailEnd len="med" w="med" type="triangle"/>
          </a:ln>
        </p:spPr>
      </p:cxnSp>
      <p:cxnSp>
        <p:nvCxnSpPr>
          <p:cNvPr id="85" name="Google Shape;85;p13"/>
          <p:cNvCxnSpPr>
            <a:stCxn id="57" idx="3"/>
            <a:endCxn id="67" idx="1"/>
          </p:cNvCxnSpPr>
          <p:nvPr/>
        </p:nvCxnSpPr>
        <p:spPr>
          <a:xfrm>
            <a:off x="2078529" y="3070550"/>
            <a:ext cx="527100" cy="7500"/>
          </a:xfrm>
          <a:prstGeom prst="straightConnector1">
            <a:avLst/>
          </a:prstGeom>
          <a:noFill/>
          <a:ln cap="flat" cmpd="sng" w="9525">
            <a:solidFill>
              <a:srgbClr val="29235C"/>
            </a:solidFill>
            <a:prstDash val="solid"/>
            <a:round/>
            <a:headEnd len="med" w="med" type="none"/>
            <a:tailEnd len="med" w="med" type="triangle"/>
          </a:ln>
        </p:spPr>
      </p:cxnSp>
      <p:cxnSp>
        <p:nvCxnSpPr>
          <p:cNvPr id="86" name="Google Shape;86;p13"/>
          <p:cNvCxnSpPr>
            <a:stCxn id="57" idx="3"/>
            <a:endCxn id="68" idx="1"/>
          </p:cNvCxnSpPr>
          <p:nvPr/>
        </p:nvCxnSpPr>
        <p:spPr>
          <a:xfrm>
            <a:off x="2078529" y="3070550"/>
            <a:ext cx="527100" cy="348900"/>
          </a:xfrm>
          <a:prstGeom prst="straightConnector1">
            <a:avLst/>
          </a:prstGeom>
          <a:noFill/>
          <a:ln cap="flat" cmpd="sng" w="9525">
            <a:solidFill>
              <a:srgbClr val="29235C"/>
            </a:solidFill>
            <a:prstDash val="solid"/>
            <a:round/>
            <a:headEnd len="med" w="med" type="none"/>
            <a:tailEnd len="med" w="med" type="triangle"/>
          </a:ln>
        </p:spPr>
      </p:cxnSp>
      <p:cxnSp>
        <p:nvCxnSpPr>
          <p:cNvPr id="87" name="Google Shape;87;p13"/>
          <p:cNvCxnSpPr>
            <a:stCxn id="58" idx="3"/>
            <a:endCxn id="69" idx="1"/>
          </p:cNvCxnSpPr>
          <p:nvPr/>
        </p:nvCxnSpPr>
        <p:spPr>
          <a:xfrm flipH="1" rot="10800000">
            <a:off x="2078529" y="3760950"/>
            <a:ext cx="527100" cy="468000"/>
          </a:xfrm>
          <a:prstGeom prst="straightConnector1">
            <a:avLst/>
          </a:prstGeom>
          <a:noFill/>
          <a:ln cap="flat" cmpd="sng" w="9525">
            <a:solidFill>
              <a:srgbClr val="29235C"/>
            </a:solidFill>
            <a:prstDash val="solid"/>
            <a:round/>
            <a:headEnd len="med" w="med" type="none"/>
            <a:tailEnd len="med" w="med" type="triangle"/>
          </a:ln>
        </p:spPr>
      </p:cxnSp>
      <p:cxnSp>
        <p:nvCxnSpPr>
          <p:cNvPr id="88" name="Google Shape;88;p13"/>
          <p:cNvCxnSpPr>
            <a:stCxn id="58" idx="3"/>
            <a:endCxn id="70" idx="1"/>
          </p:cNvCxnSpPr>
          <p:nvPr/>
        </p:nvCxnSpPr>
        <p:spPr>
          <a:xfrm flipH="1" rot="10800000">
            <a:off x="2078529" y="4091250"/>
            <a:ext cx="527100" cy="137700"/>
          </a:xfrm>
          <a:prstGeom prst="straightConnector1">
            <a:avLst/>
          </a:prstGeom>
          <a:noFill/>
          <a:ln cap="flat" cmpd="sng" w="9525">
            <a:solidFill>
              <a:srgbClr val="29235C"/>
            </a:solidFill>
            <a:prstDash val="solid"/>
            <a:round/>
            <a:headEnd len="med" w="med" type="none"/>
            <a:tailEnd len="med" w="med" type="triangle"/>
          </a:ln>
        </p:spPr>
      </p:cxnSp>
      <p:cxnSp>
        <p:nvCxnSpPr>
          <p:cNvPr id="89" name="Google Shape;89;p13"/>
          <p:cNvCxnSpPr>
            <a:stCxn id="58" idx="3"/>
            <a:endCxn id="71" idx="1"/>
          </p:cNvCxnSpPr>
          <p:nvPr/>
        </p:nvCxnSpPr>
        <p:spPr>
          <a:xfrm>
            <a:off x="2078529" y="4228950"/>
            <a:ext cx="527100" cy="203400"/>
          </a:xfrm>
          <a:prstGeom prst="straightConnector1">
            <a:avLst/>
          </a:prstGeom>
          <a:noFill/>
          <a:ln cap="flat" cmpd="sng" w="9525">
            <a:solidFill>
              <a:srgbClr val="29235C"/>
            </a:solidFill>
            <a:prstDash val="solid"/>
            <a:round/>
            <a:headEnd len="med" w="med" type="none"/>
            <a:tailEnd len="med" w="med" type="triangle"/>
          </a:ln>
        </p:spPr>
      </p:cxnSp>
      <p:cxnSp>
        <p:nvCxnSpPr>
          <p:cNvPr id="90" name="Google Shape;90;p13"/>
          <p:cNvCxnSpPr>
            <a:stCxn id="58" idx="3"/>
            <a:endCxn id="72" idx="1"/>
          </p:cNvCxnSpPr>
          <p:nvPr/>
        </p:nvCxnSpPr>
        <p:spPr>
          <a:xfrm>
            <a:off x="2078529" y="4228950"/>
            <a:ext cx="527100" cy="544800"/>
          </a:xfrm>
          <a:prstGeom prst="straightConnector1">
            <a:avLst/>
          </a:prstGeom>
          <a:noFill/>
          <a:ln cap="flat" cmpd="sng" w="9525">
            <a:solidFill>
              <a:srgbClr val="29235C"/>
            </a:solidFill>
            <a:prstDash val="solid"/>
            <a:round/>
            <a:headEnd len="med" w="med" type="none"/>
            <a:tailEnd len="med" w="med" type="triangle"/>
          </a:ln>
        </p:spPr>
      </p:cxnSp>
      <p:sp>
        <p:nvSpPr>
          <p:cNvPr id="91" name="Google Shape;91;p13"/>
          <p:cNvSpPr/>
          <p:nvPr/>
        </p:nvSpPr>
        <p:spPr>
          <a:xfrm>
            <a:off x="7123589" y="238975"/>
            <a:ext cx="18708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2" name="Google Shape;92;p13"/>
          <p:cNvSpPr/>
          <p:nvPr/>
        </p:nvSpPr>
        <p:spPr>
          <a:xfrm>
            <a:off x="7123589" y="580277"/>
            <a:ext cx="18708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3" name="Google Shape;93;p13"/>
          <p:cNvSpPr/>
          <p:nvPr/>
        </p:nvSpPr>
        <p:spPr>
          <a:xfrm>
            <a:off x="7123589" y="921579"/>
            <a:ext cx="18708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4" name="Google Shape;94;p13"/>
          <p:cNvSpPr/>
          <p:nvPr/>
        </p:nvSpPr>
        <p:spPr>
          <a:xfrm>
            <a:off x="7123589" y="1262880"/>
            <a:ext cx="1870800" cy="261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5" name="Google Shape;95;p13"/>
          <p:cNvSpPr/>
          <p:nvPr/>
        </p:nvSpPr>
        <p:spPr>
          <a:xfrm>
            <a:off x="7123589" y="1593186"/>
            <a:ext cx="1870800" cy="261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6" name="Google Shape;96;p13"/>
          <p:cNvSpPr/>
          <p:nvPr/>
        </p:nvSpPr>
        <p:spPr>
          <a:xfrm>
            <a:off x="7123589" y="1934487"/>
            <a:ext cx="1870800" cy="261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7" name="Google Shape;97;p13"/>
          <p:cNvSpPr/>
          <p:nvPr/>
        </p:nvSpPr>
        <p:spPr>
          <a:xfrm>
            <a:off x="7123589" y="2275789"/>
            <a:ext cx="1870800" cy="261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8" name="Google Shape;98;p13"/>
          <p:cNvSpPr/>
          <p:nvPr/>
        </p:nvSpPr>
        <p:spPr>
          <a:xfrm>
            <a:off x="7123589" y="2606094"/>
            <a:ext cx="1870800" cy="2616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99" name="Google Shape;99;p13"/>
          <p:cNvSpPr/>
          <p:nvPr/>
        </p:nvSpPr>
        <p:spPr>
          <a:xfrm>
            <a:off x="7123589" y="2947396"/>
            <a:ext cx="1870800" cy="2616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100" name="Google Shape;100;p13"/>
          <p:cNvSpPr/>
          <p:nvPr/>
        </p:nvSpPr>
        <p:spPr>
          <a:xfrm>
            <a:off x="7123589" y="3288698"/>
            <a:ext cx="1870800" cy="2616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lt1"/>
                </a:solidFill>
                <a:latin typeface="Montserrat Medium"/>
                <a:ea typeface="Montserrat Medium"/>
                <a:cs typeface="Montserrat Medium"/>
                <a:sym typeface="Montserrat Medium"/>
              </a:rPr>
              <a:t>Actions d’embarquement : com, ressources, accompagnement</a:t>
            </a:r>
            <a:endParaRPr sz="800">
              <a:solidFill>
                <a:schemeClr val="lt1"/>
              </a:solidFill>
              <a:latin typeface="Montserrat Medium"/>
              <a:ea typeface="Montserrat Medium"/>
              <a:cs typeface="Montserrat Medium"/>
              <a:sym typeface="Montserrat Medium"/>
            </a:endParaRPr>
          </a:p>
        </p:txBody>
      </p:sp>
      <p:sp>
        <p:nvSpPr>
          <p:cNvPr id="101" name="Google Shape;101;p13"/>
          <p:cNvSpPr/>
          <p:nvPr/>
        </p:nvSpPr>
        <p:spPr>
          <a:xfrm>
            <a:off x="7123589" y="3630016"/>
            <a:ext cx="18708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Montserrat Medium"/>
                <a:ea typeface="Montserrat Medium"/>
                <a:cs typeface="Montserrat Medium"/>
                <a:sym typeface="Montserrat Medium"/>
              </a:rPr>
              <a:t>Actions d’embarquement : com, ressources, accompagnement</a:t>
            </a:r>
            <a:endParaRPr sz="800">
              <a:solidFill>
                <a:srgbClr val="666666"/>
              </a:solidFill>
              <a:latin typeface="Montserrat Medium"/>
              <a:ea typeface="Montserrat Medium"/>
              <a:cs typeface="Montserrat Medium"/>
              <a:sym typeface="Montserrat Medium"/>
            </a:endParaRPr>
          </a:p>
        </p:txBody>
      </p:sp>
      <p:sp>
        <p:nvSpPr>
          <p:cNvPr id="102" name="Google Shape;102;p13"/>
          <p:cNvSpPr/>
          <p:nvPr/>
        </p:nvSpPr>
        <p:spPr>
          <a:xfrm>
            <a:off x="7123589" y="3960321"/>
            <a:ext cx="18708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Montserrat Medium"/>
                <a:ea typeface="Montserrat Medium"/>
                <a:cs typeface="Montserrat Medium"/>
                <a:sym typeface="Montserrat Medium"/>
              </a:rPr>
              <a:t>Actions d’embarquement : com, ressources, accompagnement</a:t>
            </a:r>
            <a:endParaRPr sz="800">
              <a:solidFill>
                <a:srgbClr val="666666"/>
              </a:solidFill>
              <a:latin typeface="Montserrat Medium"/>
              <a:ea typeface="Montserrat Medium"/>
              <a:cs typeface="Montserrat Medium"/>
              <a:sym typeface="Montserrat Medium"/>
            </a:endParaRPr>
          </a:p>
        </p:txBody>
      </p:sp>
      <p:sp>
        <p:nvSpPr>
          <p:cNvPr id="103" name="Google Shape;103;p13"/>
          <p:cNvSpPr/>
          <p:nvPr/>
        </p:nvSpPr>
        <p:spPr>
          <a:xfrm>
            <a:off x="7123589" y="4301623"/>
            <a:ext cx="18708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Montserrat Medium"/>
                <a:ea typeface="Montserrat Medium"/>
                <a:cs typeface="Montserrat Medium"/>
                <a:sym typeface="Montserrat Medium"/>
              </a:rPr>
              <a:t>Actions d’embarquement : com, ressources, accompagnement</a:t>
            </a:r>
            <a:endParaRPr sz="800">
              <a:solidFill>
                <a:srgbClr val="666666"/>
              </a:solidFill>
              <a:latin typeface="Montserrat Medium"/>
              <a:ea typeface="Montserrat Medium"/>
              <a:cs typeface="Montserrat Medium"/>
              <a:sym typeface="Montserrat Medium"/>
            </a:endParaRPr>
          </a:p>
        </p:txBody>
      </p:sp>
      <p:sp>
        <p:nvSpPr>
          <p:cNvPr id="104" name="Google Shape;104;p13"/>
          <p:cNvSpPr/>
          <p:nvPr/>
        </p:nvSpPr>
        <p:spPr>
          <a:xfrm>
            <a:off x="7123589" y="4642925"/>
            <a:ext cx="1870800" cy="2616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66666"/>
                </a:solidFill>
                <a:latin typeface="Montserrat Medium"/>
                <a:ea typeface="Montserrat Medium"/>
                <a:cs typeface="Montserrat Medium"/>
                <a:sym typeface="Montserrat Medium"/>
              </a:rPr>
              <a:t>Actions d’embarquement : com, ressources, accompagnement</a:t>
            </a:r>
            <a:endParaRPr sz="800">
              <a:solidFill>
                <a:srgbClr val="666666"/>
              </a:solidFill>
              <a:latin typeface="Montserrat Medium"/>
              <a:ea typeface="Montserrat Medium"/>
              <a:cs typeface="Montserrat Medium"/>
              <a:sym typeface="Montserrat Medium"/>
            </a:endParaRPr>
          </a:p>
        </p:txBody>
      </p:sp>
      <p:cxnSp>
        <p:nvCxnSpPr>
          <p:cNvPr id="105" name="Google Shape;105;p13"/>
          <p:cNvCxnSpPr>
            <a:stCxn id="59" idx="3"/>
            <a:endCxn id="91" idx="1"/>
          </p:cNvCxnSpPr>
          <p:nvPr/>
        </p:nvCxnSpPr>
        <p:spPr>
          <a:xfrm>
            <a:off x="6913463" y="36977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06" name="Google Shape;106;p13"/>
          <p:cNvCxnSpPr/>
          <p:nvPr/>
        </p:nvCxnSpPr>
        <p:spPr>
          <a:xfrm>
            <a:off x="6913463" y="71107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07" name="Google Shape;107;p13"/>
          <p:cNvCxnSpPr/>
          <p:nvPr/>
        </p:nvCxnSpPr>
        <p:spPr>
          <a:xfrm>
            <a:off x="6913463" y="105237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08" name="Google Shape;108;p13"/>
          <p:cNvCxnSpPr/>
          <p:nvPr/>
        </p:nvCxnSpPr>
        <p:spPr>
          <a:xfrm>
            <a:off x="6913463" y="139367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09" name="Google Shape;109;p13"/>
          <p:cNvCxnSpPr/>
          <p:nvPr/>
        </p:nvCxnSpPr>
        <p:spPr>
          <a:xfrm>
            <a:off x="6913463" y="170882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0" name="Google Shape;110;p13"/>
          <p:cNvCxnSpPr/>
          <p:nvPr/>
        </p:nvCxnSpPr>
        <p:spPr>
          <a:xfrm>
            <a:off x="6913463" y="206527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1" name="Google Shape;111;p13"/>
          <p:cNvCxnSpPr/>
          <p:nvPr/>
        </p:nvCxnSpPr>
        <p:spPr>
          <a:xfrm>
            <a:off x="6913463" y="2406600"/>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2" name="Google Shape;112;p13"/>
          <p:cNvCxnSpPr/>
          <p:nvPr/>
        </p:nvCxnSpPr>
        <p:spPr>
          <a:xfrm>
            <a:off x="6913463" y="2736900"/>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3" name="Google Shape;113;p13"/>
          <p:cNvCxnSpPr/>
          <p:nvPr/>
        </p:nvCxnSpPr>
        <p:spPr>
          <a:xfrm>
            <a:off x="6913463" y="3070550"/>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4" name="Google Shape;114;p13"/>
          <p:cNvCxnSpPr/>
          <p:nvPr/>
        </p:nvCxnSpPr>
        <p:spPr>
          <a:xfrm>
            <a:off x="6913463" y="3419500"/>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5" name="Google Shape;115;p13"/>
          <p:cNvCxnSpPr/>
          <p:nvPr/>
        </p:nvCxnSpPr>
        <p:spPr>
          <a:xfrm>
            <a:off x="6913463" y="376082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6" name="Google Shape;116;p13"/>
          <p:cNvCxnSpPr/>
          <p:nvPr/>
        </p:nvCxnSpPr>
        <p:spPr>
          <a:xfrm>
            <a:off x="6913463" y="409112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7" name="Google Shape;117;p13"/>
          <p:cNvCxnSpPr/>
          <p:nvPr/>
        </p:nvCxnSpPr>
        <p:spPr>
          <a:xfrm>
            <a:off x="6913463" y="4432425"/>
            <a:ext cx="210000" cy="0"/>
          </a:xfrm>
          <a:prstGeom prst="straightConnector1">
            <a:avLst/>
          </a:prstGeom>
          <a:noFill/>
          <a:ln cap="flat" cmpd="sng" w="9525">
            <a:solidFill>
              <a:srgbClr val="29235C"/>
            </a:solidFill>
            <a:prstDash val="solid"/>
            <a:round/>
            <a:headEnd len="med" w="med" type="none"/>
            <a:tailEnd len="med" w="med" type="triangle"/>
          </a:ln>
        </p:spPr>
      </p:cxnSp>
      <p:cxnSp>
        <p:nvCxnSpPr>
          <p:cNvPr id="118" name="Google Shape;118;p13"/>
          <p:cNvCxnSpPr/>
          <p:nvPr/>
        </p:nvCxnSpPr>
        <p:spPr>
          <a:xfrm>
            <a:off x="6913463" y="4773725"/>
            <a:ext cx="210000" cy="0"/>
          </a:xfrm>
          <a:prstGeom prst="straightConnector1">
            <a:avLst/>
          </a:prstGeom>
          <a:noFill/>
          <a:ln cap="flat" cmpd="sng" w="9525">
            <a:solidFill>
              <a:srgbClr val="29235C"/>
            </a:solidFill>
            <a:prstDash val="solid"/>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graphicFrame>
        <p:nvGraphicFramePr>
          <p:cNvPr id="165" name="Google Shape;165;p22"/>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30500"/>
                <a:gridCol w="2901150"/>
                <a:gridCol w="4407350"/>
              </a:tblGrid>
              <a:tr h="347350">
                <a:tc rowSpan="3">
                  <a:txBody>
                    <a:bodyPr/>
                    <a:lstStyle/>
                    <a:p>
                      <a:pPr indent="0" lvl="0" marL="0" rtl="0" algn="l">
                        <a:spcBef>
                          <a:spcPts val="0"/>
                        </a:spcBef>
                        <a:spcAft>
                          <a:spcPts val="0"/>
                        </a:spcAft>
                        <a:buNone/>
                      </a:pPr>
                      <a:r>
                        <a:rPr b="1" lang="fr" sz="1100">
                          <a:solidFill>
                            <a:srgbClr val="666666"/>
                          </a:solidFill>
                          <a:latin typeface="Poppins"/>
                          <a:ea typeface="Poppins"/>
                          <a:cs typeface="Poppins"/>
                          <a:sym typeface="Poppins"/>
                        </a:rPr>
                        <a:t>Les freins liés au cadre de mon métier et à mes supérieurs</a:t>
                      </a:r>
                      <a:endParaRPr b="1" sz="1100">
                        <a:solidFill>
                          <a:srgbClr val="666666"/>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missions sont floues, je ne suis pas sûr que ce soit à moi de le faire.”</a:t>
                      </a:r>
                      <a:endParaRPr sz="800">
                        <a:solidFill>
                          <a:srgbClr val="666666"/>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666666"/>
                          </a:solidFill>
                          <a:latin typeface="Poppins Light"/>
                          <a:ea typeface="Poppins Light"/>
                          <a:cs typeface="Poppins Light"/>
                          <a:sym typeface="Poppins Light"/>
                        </a:rPr>
                        <a:t>Le cadre de l’accompagnement fourni par les professionnels est souvent mal défini, tout comme les limites de leurs habilitations.</a:t>
                      </a:r>
                      <a:endParaRPr sz="800">
                        <a:solidFill>
                          <a:srgbClr val="666666"/>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12. </a:t>
                      </a:r>
                      <a:r>
                        <a:rPr b="1" lang="fr" sz="800">
                          <a:solidFill>
                            <a:srgbClr val="29235C"/>
                          </a:solidFill>
                          <a:latin typeface="Poppins"/>
                          <a:ea typeface="Poppins"/>
                          <a:cs typeface="Poppins"/>
                          <a:sym typeface="Poppins"/>
                        </a:rPr>
                        <a:t>Dans les activités d’accompagnement, les limites des rôles des professionnels sont souvent mal définies. Il leur est parfois difficile de savoir où s’arrêter, et il leur est donc difficile de situer si la formation concerne des besoins qui sont les leurs, ou non.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première solution </a:t>
                      </a:r>
                      <a:r>
                        <a:rPr lang="fr" sz="800">
                          <a:solidFill>
                            <a:srgbClr val="29235C"/>
                          </a:solidFill>
                          <a:latin typeface="Poppins Medium"/>
                          <a:ea typeface="Poppins Medium"/>
                          <a:cs typeface="Poppins Medium"/>
                          <a:sym typeface="Poppins Medium"/>
                        </a:rPr>
                        <a:t>que vous pouvez envisager, c’est de diriger les professionnels vers des cartographies nationales et territoriales des lieux de médiation numérique, pour les aider à se représenter l’écosystème d’acteurs de l’inclusion numérique. Vous pouvez par exemple les diriger vers la </a:t>
                      </a:r>
                      <a:r>
                        <a:rPr lang="fr" sz="800" u="sng">
                          <a:solidFill>
                            <a:schemeClr val="hlink"/>
                          </a:solidFill>
                          <a:latin typeface="Poppins Medium"/>
                          <a:ea typeface="Poppins Medium"/>
                          <a:cs typeface="Poppins Medium"/>
                          <a:sym typeface="Poppins Medium"/>
                          <a:hlinkClick r:id="rId3"/>
                        </a:rPr>
                        <a:t>cartographie nationale des lieux d’inclusion numérique</a:t>
                      </a:r>
                      <a:r>
                        <a:rPr lang="fr" sz="800">
                          <a:solidFill>
                            <a:srgbClr val="29235C"/>
                          </a:solidFill>
                          <a:latin typeface="Poppins Medium"/>
                          <a:ea typeface="Poppins Medium"/>
                          <a:cs typeface="Poppins Medium"/>
                          <a:sym typeface="Poppins Medium"/>
                        </a:rPr>
                        <a:t> présente sur le </a:t>
                      </a:r>
                      <a:r>
                        <a:rPr lang="fr" sz="800" u="sng">
                          <a:solidFill>
                            <a:schemeClr val="hlink"/>
                          </a:solidFill>
                          <a:latin typeface="Poppins Medium"/>
                          <a:ea typeface="Poppins Medium"/>
                          <a:cs typeface="Poppins Medium"/>
                          <a:sym typeface="Poppins Medium"/>
                          <a:hlinkClick r:id="rId4"/>
                        </a:rPr>
                        <a:t>societenumerique.gouv.fr</a:t>
                      </a:r>
                      <a:r>
                        <a:rPr lang="fr" sz="800">
                          <a:solidFill>
                            <a:srgbClr val="29235C"/>
                          </a:solidFill>
                          <a:latin typeface="Poppins Medium"/>
                          <a:ea typeface="Poppins Medium"/>
                          <a:cs typeface="Poppins Medium"/>
                          <a:sym typeface="Poppins Medium"/>
                        </a:rPr>
                        <a:t>. Cela peut leur permettre de mieux comprendre quels sont les rôles de chacun</a:t>
                      </a:r>
                      <a:r>
                        <a:rPr lang="fr" sz="800">
                          <a:solidFill>
                            <a:srgbClr val="29235C"/>
                          </a:solidFill>
                          <a:latin typeface="Poppins Medium"/>
                          <a:ea typeface="Poppins Medium"/>
                          <a:cs typeface="Poppins Medium"/>
                          <a:sym typeface="Poppins Medium"/>
                        </a:rPr>
                        <a:t> et d’orienter si besoin ses bénéficiaires vers d’autres professionnels plus adaptés à la situation.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deuxième solution,</a:t>
                      </a:r>
                      <a:r>
                        <a:rPr lang="fr" sz="800">
                          <a:solidFill>
                            <a:srgbClr val="29235C"/>
                          </a:solidFill>
                          <a:latin typeface="Poppins Medium"/>
                          <a:ea typeface="Poppins Medium"/>
                          <a:cs typeface="Poppins Medium"/>
                          <a:sym typeface="Poppins Medium"/>
                        </a:rPr>
                        <a:t> c’est d’accompagner les chargés de mission en Inclusion Numérique pour qu’ils appuient les RH sur la définition des missions des différents professionnels.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troisième solution, </a:t>
                      </a:r>
                      <a:r>
                        <a:rPr lang="fr" sz="800">
                          <a:solidFill>
                            <a:srgbClr val="29235C"/>
                          </a:solidFill>
                          <a:latin typeface="Poppins Medium"/>
                          <a:ea typeface="Poppins Medium"/>
                          <a:cs typeface="Poppins Medium"/>
                          <a:sym typeface="Poppins Medium"/>
                        </a:rPr>
                        <a:t>c’est de produire une “charte” de l'accompagnement numérique qui précise la posture et le périmètre d’intervention des professionnels. Vous pouvez par exemple vous baser sur la </a:t>
                      </a:r>
                      <a:r>
                        <a:rPr lang="fr" sz="800" u="sng">
                          <a:solidFill>
                            <a:schemeClr val="hlink"/>
                          </a:solidFill>
                          <a:latin typeface="Poppins Medium"/>
                          <a:ea typeface="Poppins Medium"/>
                          <a:cs typeface="Poppins Medium"/>
                          <a:sym typeface="Poppins Medium"/>
                          <a:hlinkClick r:id="rId5"/>
                        </a:rPr>
                        <a:t>charte de l’aidant numérique</a:t>
                      </a:r>
                      <a:r>
                        <a:rPr lang="fr" sz="800">
                          <a:solidFill>
                            <a:srgbClr val="29235C"/>
                          </a:solidFill>
                          <a:latin typeface="Poppins Medium"/>
                          <a:ea typeface="Poppins Medium"/>
                          <a:cs typeface="Poppins Medium"/>
                          <a:sym typeface="Poppins Medium"/>
                        </a:rPr>
                        <a:t> produite par la Mairie de Paris.</a:t>
                      </a:r>
                      <a:endParaRPr sz="800">
                        <a:solidFill>
                          <a:srgbClr val="29235C"/>
                        </a:solidFill>
                        <a:highlight>
                          <a:srgbClr val="FF0000"/>
                        </a:highlight>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alpha val="0"/>
                        </a:srgbClr>
                      </a:solidFill>
                      <a:prstDash val="solid"/>
                      <a:round/>
                      <a:headEnd len="sm" w="sm" type="none"/>
                      <a:tailEnd len="sm" w="sm" type="none"/>
                    </a:lnT>
                    <a:lnB cap="flat" cmpd="sng" w="9525">
                      <a:solidFill>
                        <a:srgbClr val="FFD500"/>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“Ma structure n’a pas de moyens pour financer la formation.”</a:t>
                      </a:r>
                      <a:endParaRPr sz="800">
                        <a:solidFill>
                          <a:srgbClr val="666666"/>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666666"/>
                          </a:solidFill>
                          <a:latin typeface="Poppins Light"/>
                          <a:ea typeface="Poppins Light"/>
                          <a:cs typeface="Poppins Light"/>
                          <a:sym typeface="Poppins Light"/>
                        </a:rPr>
                        <a:t>Les structures peuvent ne pas avoir les moyens de financer la formation, ou pas le temps de monter de dossier de financement.</a:t>
                      </a:r>
                      <a:endParaRPr sz="800">
                        <a:solidFill>
                          <a:srgbClr val="666666"/>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2. </a:t>
                      </a:r>
                      <a:r>
                        <a:rPr b="1" lang="fr" sz="800">
                          <a:solidFill>
                            <a:srgbClr val="29235C"/>
                          </a:solidFill>
                          <a:latin typeface="Poppins"/>
                          <a:ea typeface="Poppins"/>
                          <a:cs typeface="Poppins"/>
                          <a:sym typeface="Poppins"/>
                        </a:rPr>
                        <a:t>Le manque de financement est un frein très fréquent. Les structures n’ont parfois pas les moyens de financer la formation, ou alors elles n’ont pas le temps de monter les dossiers administratifs nécessaires à une demande de financement.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Pour remédier à ça, vous pouvez commencer par rediriger les professionnels et structures vers des plateformes de financement de formation. Peut-être qu’ils n’ont pas connaissance des différentes aides auxquelles ils peuvent accéder. Vous pouvez par exemple les rediriger vers </a:t>
                      </a:r>
                      <a:r>
                        <a:rPr lang="fr" sz="800" u="sng">
                          <a:solidFill>
                            <a:schemeClr val="hlink"/>
                          </a:solidFill>
                          <a:latin typeface="Poppins Medium"/>
                          <a:ea typeface="Poppins Medium"/>
                          <a:cs typeface="Poppins Medium"/>
                          <a:sym typeface="Poppins Medium"/>
                          <a:hlinkClick r:id="rId6"/>
                        </a:rPr>
                        <a:t>Le guide du financement de la formation professionnelle 2023</a:t>
                      </a:r>
                      <a:r>
                        <a:rPr lang="fr" sz="800">
                          <a:solidFill>
                            <a:srgbClr val="29235C"/>
                          </a:solidFill>
                          <a:latin typeface="Poppins Medium"/>
                          <a:ea typeface="Poppins Medium"/>
                          <a:cs typeface="Poppins Medium"/>
                          <a:sym typeface="Poppins Medium"/>
                        </a:rPr>
                        <a:t>, qui recense les financements disponibles en fonction de votre statut.</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Dans un deuxième temps, vous pouvez leur proposer un rendez-vous d'accompagnement du service administratif de la structure : les dossiers de financement sont souvent très lourds à monter, et leur fournir votre aide peut rassurer dans cette démarche.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Et la troisième solution, qui s’adresse aux professionnels de manière plus massive, c’est d’afficher directement sur le site internet de la formation quels sont les moyens de financement possibles. Vous pouvez également les faire figurer sur des plaquettes de formations, ou n’importe quel autre support de communication. </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D500"/>
                      </a:solidFill>
                      <a:prstDash val="solid"/>
                      <a:round/>
                      <a:headEnd len="sm" w="sm" type="none"/>
                      <a:tailEnd len="sm" w="sm" type="none"/>
                    </a:lnT>
                    <a:lnB cap="flat" cmpd="sng" w="9525">
                      <a:solidFill>
                        <a:srgbClr val="FFD500"/>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supérieurs n’ont pas compris l’intérêt de me former.”</a:t>
                      </a:r>
                      <a:endParaRPr sz="800">
                        <a:solidFill>
                          <a:srgbClr val="666666"/>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666666"/>
                          </a:solidFill>
                          <a:latin typeface="Poppins Light"/>
                          <a:ea typeface="Poppins Light"/>
                          <a:cs typeface="Poppins Light"/>
                          <a:sym typeface="Poppins Light"/>
                        </a:rPr>
                        <a:t>Les chefs de structures n’identifient pas systématiquement quels sont </a:t>
                      </a:r>
                      <a:r>
                        <a:rPr lang="fr" sz="800">
                          <a:solidFill>
                            <a:srgbClr val="666666"/>
                          </a:solidFill>
                          <a:latin typeface="Poppins Light"/>
                          <a:ea typeface="Poppins Light"/>
                          <a:cs typeface="Poppins Light"/>
                          <a:sym typeface="Poppins Light"/>
                        </a:rPr>
                        <a:t>les besoins des professionnels et des publics quant au numérique.</a:t>
                      </a:r>
                      <a:endParaRPr sz="800">
                        <a:solidFill>
                          <a:srgbClr val="666666"/>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279400" lvl="0" marL="457200" rtl="0" algn="l">
                        <a:spcBef>
                          <a:spcPts val="0"/>
                        </a:spcBef>
                        <a:spcAft>
                          <a:spcPts val="0"/>
                        </a:spcAft>
                        <a:buClr>
                          <a:srgbClr val="29235C"/>
                        </a:buClr>
                        <a:buSzPts val="800"/>
                        <a:buFont typeface="Poppins"/>
                        <a:buAutoNum type="arabicPeriod"/>
                      </a:pPr>
                      <a:r>
                        <a:rPr b="1" lang="fr" sz="800">
                          <a:solidFill>
                            <a:srgbClr val="29235C"/>
                          </a:solidFill>
                          <a:latin typeface="Poppins"/>
                          <a:ea typeface="Poppins"/>
                          <a:cs typeface="Poppins"/>
                          <a:sym typeface="Poppins"/>
                        </a:rPr>
                        <a:t>Les professionnels le vivent au quotidien, mais les supérieurs sont parfois loin de cette réalité du terrain. Parfois, ils ne comprennent pas du tout l’utilité de former les équipes de professionnels qu’ils encadrent.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première solution pour remédier à ce problème, c’est d’orienter les chefs de structures vers des actualités, des études qui montrent l’importance des enjeux du numériques et leur omniprésence dans nos quotidiens. Vous pouvez notamment vous référer à </a:t>
                      </a:r>
                      <a:r>
                        <a:rPr lang="fr" sz="800" u="sng">
                          <a:solidFill>
                            <a:schemeClr val="hlink"/>
                          </a:solidFill>
                          <a:latin typeface="Poppins Medium"/>
                          <a:ea typeface="Poppins Medium"/>
                          <a:cs typeface="Poppins Medium"/>
                          <a:sym typeface="Poppins Medium"/>
                          <a:hlinkClick r:id="rId7"/>
                        </a:rPr>
                        <a:t>l’étude de l’INSEE parue en juin 2023 et portant sur l’illectronisme en France.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c’est de mettre en place des temps de médiation entre les professionnels et leurs supérieurs. En utilisant des modalités comme le “Vis ma vie” ou encore des ateliers de situations problématiques, vous pouvez permettre à ces équipes de faire culture commune, et donc permettre aux supérieurs de comprendre les problématiques de leur équipe.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troisième solution, c’est de revenir clairement sur les obligations de l’employeur sur son équipe, c’est-à-dire garantir le droit à la formation tout au long de la vie de ses employés. Pour appuyer vos propos, vous pouvez vous baser sur le site du </a:t>
                      </a:r>
                      <a:r>
                        <a:rPr lang="fr" sz="800" u="sng">
                          <a:solidFill>
                            <a:schemeClr val="hlink"/>
                          </a:solidFill>
                          <a:latin typeface="Poppins Medium"/>
                          <a:ea typeface="Poppins Medium"/>
                          <a:cs typeface="Poppins Medium"/>
                          <a:sym typeface="Poppins Medium"/>
                          <a:hlinkClick r:id="rId8"/>
                        </a:rPr>
                        <a:t>ministère de l’éducation</a:t>
                      </a:r>
                      <a:r>
                        <a:rPr lang="fr" sz="800">
                          <a:solidFill>
                            <a:srgbClr val="29235C"/>
                          </a:solidFill>
                          <a:latin typeface="Poppins Medium"/>
                          <a:ea typeface="Poppins Medium"/>
                          <a:cs typeface="Poppins Medium"/>
                          <a:sym typeface="Poppins Medium"/>
                        </a:rPr>
                        <a:t> ou encore</a:t>
                      </a:r>
                      <a:r>
                        <a:rPr lang="fr" sz="800" u="sng">
                          <a:solidFill>
                            <a:schemeClr val="hlink"/>
                          </a:solidFill>
                          <a:latin typeface="Poppins Medium"/>
                          <a:ea typeface="Poppins Medium"/>
                          <a:cs typeface="Poppins Medium"/>
                          <a:sym typeface="Poppins Medium"/>
                          <a:hlinkClick r:id="rId9"/>
                        </a:rPr>
                        <a:t> le code du travail. </a:t>
                      </a:r>
                      <a:endParaRPr sz="800">
                        <a:solidFill>
                          <a:srgbClr val="29235C"/>
                        </a:solidFill>
                        <a:highlight>
                          <a:srgbClr val="FF0000"/>
                        </a:highlight>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D500"/>
                      </a:solidFill>
                      <a:prstDash val="solid"/>
                      <a:round/>
                      <a:headEnd len="sm" w="sm" type="none"/>
                      <a:tailEnd len="sm" w="sm" type="none"/>
                    </a:lnT>
                    <a:lnB cap="flat" cmpd="sng" w="9525">
                      <a:solidFill>
                        <a:srgbClr val="FFD5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aphicFrame>
        <p:nvGraphicFramePr>
          <p:cNvPr id="123" name="Google Shape;123;p14"/>
          <p:cNvGraphicFramePr/>
          <p:nvPr/>
        </p:nvGraphicFramePr>
        <p:xfrm>
          <a:off x="179625" y="140300"/>
          <a:ext cx="3000000" cy="3000000"/>
        </p:xfrm>
        <a:graphic>
          <a:graphicData uri="http://schemas.openxmlformats.org/drawingml/2006/table">
            <a:tbl>
              <a:tblPr>
                <a:noFill/>
                <a:tableStyleId>{348300C3-E057-4435-A245-39D2BAFE3A56}</a:tableStyleId>
              </a:tblPr>
              <a:tblGrid>
                <a:gridCol w="1515250"/>
                <a:gridCol w="2045125"/>
                <a:gridCol w="5224375"/>
              </a:tblGrid>
              <a:tr h="347350">
                <a:tc rowSpan="14">
                  <a:txBody>
                    <a:bodyPr/>
                    <a:lstStyle/>
                    <a:p>
                      <a:pPr indent="0" lvl="0" marL="0" rtl="0" algn="ctr">
                        <a:spcBef>
                          <a:spcPts val="0"/>
                        </a:spcBef>
                        <a:spcAft>
                          <a:spcPts val="0"/>
                        </a:spcAft>
                        <a:buNone/>
                      </a:pPr>
                      <a:r>
                        <a:rPr lang="fr" sz="1000">
                          <a:solidFill>
                            <a:schemeClr val="lt1"/>
                          </a:solidFill>
                          <a:latin typeface="Poppins Medium"/>
                          <a:ea typeface="Poppins Medium"/>
                          <a:cs typeface="Poppins Medium"/>
                          <a:sym typeface="Poppins Medium"/>
                        </a:rPr>
                        <a:t>INTRO</a:t>
                      </a:r>
                      <a:endParaRPr sz="1000">
                        <a:solidFill>
                          <a:schemeClr val="lt1"/>
                        </a:solidFill>
                        <a:latin typeface="Poppins Medium"/>
                        <a:ea typeface="Poppins Medium"/>
                        <a:cs typeface="Poppins Medium"/>
                        <a:sym typeface="Poppins Medium"/>
                      </a:endParaRPr>
                    </a:p>
                    <a:p>
                      <a:pPr indent="0" lvl="0" marL="0" rtl="0" algn="ctr">
                        <a:spcBef>
                          <a:spcPts val="0"/>
                        </a:spcBef>
                        <a:spcAft>
                          <a:spcPts val="0"/>
                        </a:spcAft>
                        <a:buNone/>
                      </a:pPr>
                      <a:r>
                        <a:t/>
                      </a:r>
                      <a:endParaRPr sz="1000">
                        <a:solidFill>
                          <a:schemeClr val="lt1"/>
                        </a:solidFill>
                        <a:latin typeface="Poppins Medium"/>
                        <a:ea typeface="Poppins Medium"/>
                        <a:cs typeface="Poppins Medium"/>
                        <a:sym typeface="Poppins Medium"/>
                      </a:endParaRPr>
                    </a:p>
                    <a:p>
                      <a:pPr indent="0" lvl="0" marL="0" rtl="0" algn="ctr">
                        <a:spcBef>
                          <a:spcPts val="0"/>
                        </a:spcBef>
                        <a:spcAft>
                          <a:spcPts val="0"/>
                        </a:spcAft>
                        <a:buClr>
                          <a:schemeClr val="dk1"/>
                        </a:buClr>
                        <a:buSzPts val="1100"/>
                        <a:buFont typeface="Arial"/>
                        <a:buNone/>
                      </a:pPr>
                      <a:r>
                        <a:rPr lang="fr" sz="700">
                          <a:solidFill>
                            <a:schemeClr val="lt1"/>
                          </a:solidFill>
                          <a:latin typeface="Montserrat"/>
                          <a:ea typeface="Montserrat"/>
                          <a:cs typeface="Montserrat"/>
                          <a:sym typeface="Montserrat"/>
                        </a:rPr>
                        <a:t>Aujourd’hui le numérique est partout dans nos vies, autant dans les aspects professionnels que privés. Les démarches et les outils sont maintenant quasiment tous dématérialisés, et afin d’accompagner aux mieux les publics, les professionnels du secteur public, de l’action sociale et de la médiation numérique ont besoin de se former.</a:t>
                      </a:r>
                      <a:br>
                        <a:rPr lang="fr" sz="700">
                          <a:solidFill>
                            <a:schemeClr val="lt1"/>
                          </a:solidFill>
                          <a:latin typeface="Montserrat"/>
                          <a:ea typeface="Montserrat"/>
                          <a:cs typeface="Montserrat"/>
                          <a:sym typeface="Montserrat"/>
                        </a:rPr>
                      </a:br>
                      <a:endParaRPr sz="7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fr" sz="700">
                          <a:solidFill>
                            <a:schemeClr val="lt1"/>
                          </a:solidFill>
                          <a:latin typeface="Montserrat"/>
                          <a:ea typeface="Montserrat"/>
                          <a:cs typeface="Montserrat"/>
                          <a:sym typeface="Montserrat"/>
                        </a:rPr>
                        <a:t>Mais pour certains, ce n’est pas si facile ! De nombreux freins les empêchent de suivre ce formations professionnelles. </a:t>
                      </a:r>
                      <a:endParaRPr sz="7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700">
                          <a:solidFill>
                            <a:schemeClr val="lt1"/>
                          </a:solidFill>
                          <a:latin typeface="Montserrat"/>
                          <a:ea typeface="Montserrat"/>
                          <a:cs typeface="Montserrat"/>
                          <a:sym typeface="Montserrat"/>
                        </a:rPr>
                        <a:t>Nous allons donc découvrir et déconstruire ces freins, afin d’apporter des réponses possibles pour les embarquer en formation.</a:t>
                      </a:r>
                      <a:r>
                        <a:rPr lang="fr" sz="700">
                          <a:solidFill>
                            <a:schemeClr val="lt1"/>
                          </a:solidFill>
                          <a:latin typeface="Montserrat"/>
                          <a:ea typeface="Montserrat"/>
                          <a:cs typeface="Montserrat"/>
                          <a:sym typeface="Montserrat"/>
                        </a:rPr>
                        <a:t> </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fr" sz="1000">
                          <a:solidFill>
                            <a:schemeClr val="lt1"/>
                          </a:solidFill>
                          <a:latin typeface="Poppins Medium"/>
                          <a:ea typeface="Poppins Medium"/>
                          <a:cs typeface="Poppins Medium"/>
                          <a:sym typeface="Poppins Medium"/>
                        </a:rPr>
                        <a:t>INTRO vers freins</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700">
                          <a:solidFill>
                            <a:schemeClr val="lt1"/>
                          </a:solidFill>
                          <a:latin typeface="Montserrat"/>
                          <a:ea typeface="Montserrat"/>
                          <a:cs typeface="Montserrat"/>
                          <a:sym typeface="Montserrat"/>
                        </a:rPr>
                        <a:t>Les principales catégories de  freins </a:t>
                      </a:r>
                      <a:r>
                        <a:rPr lang="fr" sz="700">
                          <a:solidFill>
                            <a:schemeClr val="lt1"/>
                          </a:solidFill>
                          <a:latin typeface="Montserrat"/>
                          <a:ea typeface="Montserrat"/>
                          <a:cs typeface="Montserrat"/>
                          <a:sym typeface="Montserrat"/>
                        </a:rPr>
                        <a:t>auxquels</a:t>
                      </a:r>
                      <a:r>
                        <a:rPr lang="fr" sz="700">
                          <a:solidFill>
                            <a:schemeClr val="lt1"/>
                          </a:solidFill>
                          <a:latin typeface="Montserrat"/>
                          <a:ea typeface="Montserrat"/>
                          <a:cs typeface="Montserrat"/>
                          <a:sym typeface="Montserrat"/>
                        </a:rPr>
                        <a:t> sont confrontés les professionnels sont les suivantes : </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700">
                          <a:solidFill>
                            <a:schemeClr val="lt1"/>
                          </a:solidFill>
                          <a:latin typeface="Montserrat"/>
                          <a:ea typeface="Montserrat"/>
                          <a:cs typeface="Montserrat"/>
                          <a:sym typeface="Montserrat"/>
                        </a:rPr>
                        <a:t>———————</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700">
                          <a:solidFill>
                            <a:schemeClr val="lt1"/>
                          </a:solidFill>
                          <a:latin typeface="Montserrat"/>
                          <a:ea typeface="Montserrat"/>
                          <a:cs typeface="Montserrat"/>
                          <a:sym typeface="Montserrat"/>
                        </a:rPr>
                        <a:t>Voyons ensemble quels peuvent être les freins, et comment les contourner.</a:t>
                      </a:r>
                      <a:endParaRPr sz="7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0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rowSpan="4">
                  <a:txBody>
                    <a:bodyPr/>
                    <a:lstStyle/>
                    <a:p>
                      <a:pPr indent="0" lvl="0" marL="0" rtl="0" algn="l">
                        <a:spcBef>
                          <a:spcPts val="0"/>
                        </a:spcBef>
                        <a:spcAft>
                          <a:spcPts val="0"/>
                        </a:spcAft>
                        <a:buNone/>
                      </a:pPr>
                      <a:r>
                        <a:rPr lang="fr" sz="1100">
                          <a:solidFill>
                            <a:schemeClr val="lt1"/>
                          </a:solidFill>
                          <a:latin typeface="Poppins Medium"/>
                          <a:ea typeface="Poppins Medium"/>
                          <a:cs typeface="Poppins Medium"/>
                          <a:sym typeface="Poppins Medium"/>
                        </a:rPr>
                        <a:t>Les freins liés à mes conditions de travail</a:t>
                      </a:r>
                      <a:endParaRPr sz="11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nuit à ma relation avec l’usager.”</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le matériel nécessaire pour faire de l’accompagnement.”</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le temps de me former.” </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“Si je me forme, je vais me retrouver à gérer encore plus de bénéficiaires.” </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r>
              <a:tr h="347350">
                <a:tc vMerge="1"/>
                <a:tc rowSpan="3">
                  <a:txBody>
                    <a:bodyPr/>
                    <a:lstStyle/>
                    <a:p>
                      <a:pPr indent="0" lvl="0" marL="0" rtl="0" algn="l">
                        <a:spcBef>
                          <a:spcPts val="0"/>
                        </a:spcBef>
                        <a:spcAft>
                          <a:spcPts val="0"/>
                        </a:spcAft>
                        <a:buNone/>
                      </a:pPr>
                      <a:r>
                        <a:rPr lang="fr" sz="1100">
                          <a:solidFill>
                            <a:schemeClr val="lt1"/>
                          </a:solidFill>
                          <a:latin typeface="Poppins Medium"/>
                          <a:ea typeface="Poppins Medium"/>
                          <a:cs typeface="Poppins Medium"/>
                          <a:sym typeface="Poppins Medium"/>
                        </a:rPr>
                        <a:t>Les freins liés à la formation pro</a:t>
                      </a:r>
                      <a:endParaRPr sz="11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“La formation ne va pas répondre à mes besoins, ce n’est pas ça qui va m’aider.” </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ne comprends pas l’objectif de la formation, on va faire de la bureautique ?”</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envie de retourner à l’école.” </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r>
              <a:tr h="347350">
                <a:tc vMerge="1"/>
                <a:tc rowSpan="3">
                  <a:txBody>
                    <a:bodyPr/>
                    <a:lstStyle/>
                    <a:p>
                      <a:pPr indent="0" lvl="0" marL="0" rtl="0" algn="l">
                        <a:spcBef>
                          <a:spcPts val="0"/>
                        </a:spcBef>
                        <a:spcAft>
                          <a:spcPts val="0"/>
                        </a:spcAft>
                        <a:buNone/>
                      </a:pPr>
                      <a:r>
                        <a:rPr lang="fr" sz="1100">
                          <a:solidFill>
                            <a:schemeClr val="lt1"/>
                          </a:solidFill>
                          <a:latin typeface="Poppins Medium"/>
                          <a:ea typeface="Poppins Medium"/>
                          <a:cs typeface="Poppins Medium"/>
                          <a:sym typeface="Poppins Medium"/>
                        </a:rPr>
                        <a:t>Les freins liés au numérique</a:t>
                      </a:r>
                      <a:endParaRPr sz="11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je n’y arriverais jamais…”</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ce n’est que du négatif.”</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r>
              <a:tr h="347350">
                <a:tc vMerge="1"/>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“J’ai peur/j’ai pas envie que mon métier change avec le numérique.”</a:t>
                      </a:r>
                      <a:endParaRPr sz="800">
                        <a:solidFill>
                          <a:schemeClr val="lt1"/>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r>
              <a:tr h="347350">
                <a:tc vMerge="1"/>
                <a:tc rowSpan="4">
                  <a:txBody>
                    <a:bodyPr/>
                    <a:lstStyle/>
                    <a:p>
                      <a:pPr indent="0" lvl="0" marL="0" rtl="0" algn="l">
                        <a:spcBef>
                          <a:spcPts val="0"/>
                        </a:spcBef>
                        <a:spcAft>
                          <a:spcPts val="0"/>
                        </a:spcAft>
                        <a:buNone/>
                      </a:pPr>
                      <a:r>
                        <a:rPr lang="fr" sz="1100">
                          <a:solidFill>
                            <a:srgbClr val="666666"/>
                          </a:solidFill>
                          <a:latin typeface="Poppins Medium"/>
                          <a:ea typeface="Poppins Medium"/>
                          <a:cs typeface="Poppins Medium"/>
                          <a:sym typeface="Poppins Medium"/>
                        </a:rPr>
                        <a:t>Les freins liés au cadre </a:t>
                      </a:r>
                      <a:br>
                        <a:rPr lang="fr" sz="1100">
                          <a:solidFill>
                            <a:srgbClr val="666666"/>
                          </a:solidFill>
                          <a:latin typeface="Poppins Medium"/>
                          <a:ea typeface="Poppins Medium"/>
                          <a:cs typeface="Poppins Medium"/>
                          <a:sym typeface="Poppins Medium"/>
                        </a:rPr>
                      </a:br>
                      <a:r>
                        <a:rPr lang="fr" sz="1100">
                          <a:solidFill>
                            <a:srgbClr val="666666"/>
                          </a:solidFill>
                          <a:latin typeface="Poppins Medium"/>
                          <a:ea typeface="Poppins Medium"/>
                          <a:cs typeface="Poppins Medium"/>
                          <a:sym typeface="Poppins Medium"/>
                        </a:rPr>
                        <a:t>de mon métier et à mes supérieurs</a:t>
                      </a:r>
                      <a:endParaRPr sz="1100">
                        <a:solidFill>
                          <a:srgbClr val="666666"/>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missions sont floues, je ne suis pas sûr que ce soit à moi de le faire.”</a:t>
                      </a:r>
                      <a:endParaRPr sz="800">
                        <a:solidFill>
                          <a:srgbClr val="666666"/>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r>
              <a:tr h="347350">
                <a:tc vMerge="1"/>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“Ma structure n’a pas de moyens pour financer la formation.”</a:t>
                      </a:r>
                      <a:endParaRPr sz="800">
                        <a:solidFill>
                          <a:srgbClr val="666666"/>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r>
              <a:tr h="347350">
                <a:tc vMerge="1"/>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supérieurs n’ont pas compris l’intérêt de me former.”</a:t>
                      </a:r>
                      <a:endParaRPr sz="800">
                        <a:solidFill>
                          <a:srgbClr val="666666"/>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r>
              <a:tr h="347350">
                <a:tc vMerge="1"/>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“Personne ne reconnaît ce que je fais alors pourquoi en faire plus ?”</a:t>
                      </a:r>
                      <a:endParaRPr sz="800">
                        <a:solidFill>
                          <a:srgbClr val="666666"/>
                        </a:solidFill>
                        <a:latin typeface="Poppins Medium"/>
                        <a:ea typeface="Poppins Medium"/>
                        <a:cs typeface="Poppins Medium"/>
                        <a:sym typeface="Poppins Medium"/>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15"/>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24500"/>
                <a:gridCol w="2266100"/>
                <a:gridCol w="5011850"/>
              </a:tblGrid>
              <a:tr h="347350">
                <a:tc rowSpan="3">
                  <a:txBody>
                    <a:bodyPr/>
                    <a:lstStyle/>
                    <a:p>
                      <a:pPr indent="0" lvl="0" marL="0" rtl="0" algn="l">
                        <a:spcBef>
                          <a:spcPts val="0"/>
                        </a:spcBef>
                        <a:spcAft>
                          <a:spcPts val="0"/>
                        </a:spcAft>
                        <a:buNone/>
                      </a:pPr>
                      <a:r>
                        <a:rPr b="1" lang="fr" sz="1100">
                          <a:solidFill>
                            <a:schemeClr val="lt1"/>
                          </a:solidFill>
                          <a:latin typeface="Poppins"/>
                          <a:ea typeface="Poppins"/>
                          <a:cs typeface="Poppins"/>
                          <a:sym typeface="Poppins"/>
                        </a:rPr>
                        <a:t>Les freins liés à mes conditions de travail</a:t>
                      </a:r>
                      <a:endParaRPr b="1" sz="1100">
                        <a:solidFill>
                          <a:schemeClr val="lt1"/>
                        </a:solidFill>
                        <a:latin typeface="Poppins"/>
                        <a:ea typeface="Poppins"/>
                        <a:cs typeface="Poppins"/>
                        <a:sym typeface="Poppins"/>
                      </a:endParaRPr>
                    </a:p>
                    <a:p>
                      <a:pPr indent="0" lvl="0" marL="0" rtl="0" algn="l">
                        <a:spcBef>
                          <a:spcPts val="0"/>
                        </a:spcBef>
                        <a:spcAft>
                          <a:spcPts val="0"/>
                        </a:spcAft>
                        <a:buNone/>
                      </a:pPr>
                      <a:r>
                        <a:t/>
                      </a:r>
                      <a:endParaRPr b="1" sz="1100">
                        <a:solidFill>
                          <a:schemeClr val="lt1"/>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lang="fr" sz="700">
                          <a:solidFill>
                            <a:schemeClr val="lt1"/>
                          </a:solidFill>
                          <a:latin typeface="Montserrat"/>
                          <a:ea typeface="Montserrat"/>
                          <a:cs typeface="Montserrat"/>
                          <a:sym typeface="Montserrat"/>
                        </a:rPr>
                        <a:t>Parmis les freins liés au cadre du métier et à la hiérarchie, auquel êtes-vous confronté ?</a:t>
                      </a:r>
                      <a:endParaRPr b="1" sz="1100">
                        <a:solidFill>
                          <a:schemeClr val="lt1"/>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le matériel nécessaire pour faire de l’accompagnement de groupe.”</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 matériel à disposition des professionnels est parfois trop ancien, abîmé, ou alors il n’y a simplement pas de matériel. </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Clr>
                          <a:schemeClr val="dk1"/>
                        </a:buClr>
                        <a:buSzPts val="1100"/>
                        <a:buFont typeface="Arial"/>
                        <a:buNone/>
                      </a:pPr>
                      <a:r>
                        <a:rPr b="1" lang="fr" sz="800">
                          <a:solidFill>
                            <a:srgbClr val="29235C"/>
                          </a:solidFill>
                          <a:latin typeface="Poppins"/>
                          <a:ea typeface="Poppins"/>
                          <a:cs typeface="Poppins"/>
                          <a:sym typeface="Poppins"/>
                        </a:rPr>
                        <a:t>Cet argument, on l’entend souvent.. Souvent, les pros commencent par se plaindre de leur équipement. A tort ou à raison, d’ailleurs. Cette histoire de matériel. C’est souvent l’arbre qui cache la forêt, et d’autres peurs moins tangibles bien souvent. </a:t>
                      </a:r>
                      <a:br>
                        <a:rPr b="1" lang="fr" sz="800">
                          <a:solidFill>
                            <a:srgbClr val="29235C"/>
                          </a:solidFill>
                          <a:latin typeface="Poppins"/>
                          <a:ea typeface="Poppins"/>
                          <a:cs typeface="Poppins"/>
                          <a:sym typeface="Poppins"/>
                        </a:rPr>
                      </a:br>
                      <a:br>
                        <a:rPr lang="fr" sz="800">
                          <a:solidFill>
                            <a:srgbClr val="29235C"/>
                          </a:solidFill>
                          <a:latin typeface="Poppins Medium"/>
                          <a:ea typeface="Poppins Medium"/>
                          <a:cs typeface="Poppins Medium"/>
                          <a:sym typeface="Poppins Medium"/>
                        </a:rPr>
                      </a:br>
                      <a:r>
                        <a:rPr b="1" lang="fr" sz="800">
                          <a:solidFill>
                            <a:srgbClr val="29235C"/>
                          </a:solidFill>
                          <a:latin typeface="Poppins"/>
                          <a:ea typeface="Poppins"/>
                          <a:cs typeface="Poppins"/>
                          <a:sym typeface="Poppins"/>
                        </a:rPr>
                        <a:t>Alors. 1ère solution. </a:t>
                      </a:r>
                      <a:r>
                        <a:rPr lang="fr" sz="800">
                          <a:solidFill>
                            <a:srgbClr val="29235C"/>
                          </a:solidFill>
                          <a:latin typeface="Poppins Medium"/>
                          <a:ea typeface="Poppins Medium"/>
                          <a:cs typeface="Poppins Medium"/>
                          <a:sym typeface="Poppins Medium"/>
                        </a:rPr>
                        <a:t>Suggérer aux pros de miser sur du matériel reconditionné. Car pour faire de l'administratif en ligne c’est largement suffisant. Pour en savoir plus, il existe de nombreuses structures qui peuvent accompagner sur l’équipement reconditionné, on peut citer </a:t>
                      </a:r>
                      <a:r>
                        <a:rPr lang="fr" sz="800" u="sng">
                          <a:solidFill>
                            <a:schemeClr val="hlink"/>
                          </a:solidFill>
                          <a:latin typeface="Poppins Medium"/>
                          <a:ea typeface="Poppins Medium"/>
                          <a:cs typeface="Poppins Medium"/>
                          <a:sym typeface="Poppins Medium"/>
                          <a:hlinkClick r:id="rId4"/>
                        </a:rPr>
                        <a:t>Solidatech </a:t>
                      </a:r>
                      <a:r>
                        <a:rPr lang="fr" sz="800">
                          <a:solidFill>
                            <a:srgbClr val="29235C"/>
                          </a:solidFill>
                          <a:latin typeface="Poppins Medium"/>
                          <a:ea typeface="Poppins Medium"/>
                          <a:cs typeface="Poppins Medium"/>
                          <a:sym typeface="Poppins Medium"/>
                        </a:rPr>
                        <a:t> ou encore </a:t>
                      </a:r>
                      <a:r>
                        <a:rPr lang="fr" sz="800" u="sng">
                          <a:solidFill>
                            <a:schemeClr val="hlink"/>
                          </a:solidFill>
                          <a:latin typeface="Poppins Medium"/>
                          <a:ea typeface="Poppins Medium"/>
                          <a:cs typeface="Poppins Medium"/>
                          <a:sym typeface="Poppins Medium"/>
                          <a:hlinkClick r:id="rId5"/>
                        </a:rPr>
                        <a:t>Weefund.</a:t>
                      </a:r>
                      <a:br>
                        <a:rPr lang="fr" sz="800">
                          <a:solidFill>
                            <a:srgbClr val="29235C"/>
                          </a:solidFill>
                          <a:latin typeface="Poppins Medium"/>
                          <a:ea typeface="Poppins Medium"/>
                          <a:cs typeface="Poppins Medium"/>
                          <a:sym typeface="Poppins Medium"/>
                        </a:rPr>
                      </a:b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Clr>
                          <a:schemeClr val="dk1"/>
                        </a:buClr>
                        <a:buSzPts val="1100"/>
                        <a:buFont typeface="Arial"/>
                        <a:buNone/>
                      </a:pPr>
                      <a:r>
                        <a:rPr b="1" lang="fr" sz="800">
                          <a:solidFill>
                            <a:srgbClr val="29235C"/>
                          </a:solidFill>
                          <a:latin typeface="Poppins"/>
                          <a:ea typeface="Poppins"/>
                          <a:cs typeface="Poppins"/>
                          <a:sym typeface="Poppins"/>
                        </a:rPr>
                        <a:t>2</a:t>
                      </a:r>
                      <a:r>
                        <a:rPr b="1" lang="fr" sz="800">
                          <a:solidFill>
                            <a:srgbClr val="29235C"/>
                          </a:solidFill>
                          <a:latin typeface="Poppins"/>
                          <a:ea typeface="Poppins"/>
                          <a:cs typeface="Poppins"/>
                          <a:sym typeface="Poppins"/>
                        </a:rPr>
                        <a:t>ème solution. </a:t>
                      </a:r>
                      <a:r>
                        <a:rPr lang="fr" sz="800">
                          <a:solidFill>
                            <a:srgbClr val="29235C"/>
                          </a:solidFill>
                          <a:latin typeface="Poppins Medium"/>
                          <a:ea typeface="Poppins Medium"/>
                          <a:cs typeface="Poppins Medium"/>
                          <a:sym typeface="Poppins Medium"/>
                        </a:rPr>
                        <a:t>Encourager les professionnels à mener des ateliers en s’appuyant sur des fiches papiers ou des impressions maison, pour expliciter les concepts. </a:t>
                      </a:r>
                      <a:br>
                        <a:rPr lang="fr" sz="800">
                          <a:solidFill>
                            <a:srgbClr val="29235C"/>
                          </a:solidFill>
                          <a:latin typeface="Poppins Medium"/>
                          <a:ea typeface="Poppins Medium"/>
                          <a:cs typeface="Poppins Medium"/>
                          <a:sym typeface="Poppins Medium"/>
                        </a:rPr>
                      </a:br>
                      <a:br>
                        <a:rPr lang="fr" sz="800">
                          <a:solidFill>
                            <a:srgbClr val="29235C"/>
                          </a:solidFill>
                          <a:latin typeface="Poppins Medium"/>
                          <a:ea typeface="Poppins Medium"/>
                          <a:cs typeface="Poppins Medium"/>
                          <a:sym typeface="Poppins Medium"/>
                        </a:rPr>
                      </a:br>
                      <a:r>
                        <a:rPr b="1" lang="fr" sz="800">
                          <a:solidFill>
                            <a:srgbClr val="29235C"/>
                          </a:solidFill>
                          <a:latin typeface="Poppins"/>
                          <a:ea typeface="Poppins"/>
                          <a:cs typeface="Poppins"/>
                          <a:sym typeface="Poppins"/>
                        </a:rPr>
                        <a:t>3ème solution. </a:t>
                      </a:r>
                      <a:r>
                        <a:rPr lang="fr" sz="800">
                          <a:solidFill>
                            <a:srgbClr val="29235C"/>
                          </a:solidFill>
                          <a:latin typeface="Poppins Medium"/>
                          <a:ea typeface="Poppins Medium"/>
                          <a:cs typeface="Poppins Medium"/>
                          <a:sym typeface="Poppins Medium"/>
                        </a:rPr>
                        <a:t>Rappeler enfin aux pros que le BYOD, c’est à dire le bring your own device, en français “Apporte ton matériel”, c’est souvent la meilleure des méthodes. En accompagnant les usagers sur leur matériel perso, on s’appuie sur leur connaissance de l’appareil, et on diminue leur appréhension. En plus, ce qui est paramétré sur leur téléphone peut-être sauvegardé tout comme les mots de passe. </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le temps de me former.” </a:t>
                      </a:r>
                      <a:br>
                        <a:rPr lang="fr" sz="800">
                          <a:solidFill>
                            <a:schemeClr val="lt1"/>
                          </a:solidFill>
                          <a:latin typeface="Poppins Medium"/>
                          <a:ea typeface="Poppins Medium"/>
                          <a:cs typeface="Poppins Medium"/>
                          <a:sym typeface="Poppins Medium"/>
                        </a:rPr>
                      </a:br>
                      <a:r>
                        <a:rPr lang="fr" sz="800">
                          <a:solidFill>
                            <a:schemeClr val="lt1"/>
                          </a:solidFill>
                          <a:latin typeface="Poppins Light"/>
                          <a:ea typeface="Poppins Light"/>
                          <a:cs typeface="Poppins Light"/>
                          <a:sym typeface="Poppins Light"/>
                        </a:rPr>
                        <a:t>Les professionnels ont souvent des emplois du temps chargés. Il est parfois difficile pour eux d’allouer du temps à de la formation.</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Le temps, c’est précieux. Et les pros n’en ont généralement pas trop. Souvent, leurs emplois du temps chargés ne leur permettent pas d’allouer du temps à la formation, en tous cas dans ses formats standards.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première solution</a:t>
                      </a:r>
                      <a:r>
                        <a:rPr lang="fr" sz="800">
                          <a:solidFill>
                            <a:srgbClr val="29235C"/>
                          </a:solidFill>
                          <a:latin typeface="Poppins Medium"/>
                          <a:ea typeface="Poppins Medium"/>
                          <a:cs typeface="Poppins Medium"/>
                          <a:sym typeface="Poppins Medium"/>
                        </a:rPr>
                        <a:t> qui s’offre à nous, c’est de montrer aux pros les évolutions de la formation professionnelle, et les po</a:t>
                      </a:r>
                      <a:r>
                        <a:rPr lang="fr" sz="800">
                          <a:solidFill>
                            <a:srgbClr val="29235C"/>
                          </a:solidFill>
                          <a:latin typeface="Poppins Medium"/>
                          <a:ea typeface="Poppins Medium"/>
                          <a:cs typeface="Poppins Medium"/>
                          <a:sym typeface="Poppins Medium"/>
                        </a:rPr>
                        <a:t>ssibilités offertes par les formats numériques pour contourner les contraintes des professionnels (comme la formation hybride par exemple mêlant temps en présentiel et temps en distanciel) </a:t>
                      </a:r>
                      <a:r>
                        <a:rPr lang="fr" sz="800">
                          <a:solidFill>
                            <a:srgbClr val="29235C"/>
                          </a:solidFill>
                          <a:latin typeface="Poppins Medium"/>
                          <a:ea typeface="Poppins Medium"/>
                          <a:cs typeface="Poppins Medium"/>
                          <a:sym typeface="Poppins Medium"/>
                        </a:rPr>
                        <a:t>Et pour les laisser aller plus loin par eux-même, vous pouvez par exemple les rediriger vers l’article de David Maily nommé </a:t>
                      </a:r>
                      <a:r>
                        <a:rPr lang="fr" sz="800" u="sng">
                          <a:solidFill>
                            <a:schemeClr val="hlink"/>
                          </a:solidFill>
                          <a:latin typeface="Poppins Medium"/>
                          <a:ea typeface="Poppins Medium"/>
                          <a:cs typeface="Poppins Medium"/>
                          <a:sym typeface="Poppins Medium"/>
                          <a:hlinkClick r:id="rId6"/>
                        </a:rPr>
                        <a:t>“L'hybridation en formation : avantages et inconvénients”</a:t>
                      </a:r>
                      <a:r>
                        <a:rPr lang="fr" sz="800">
                          <a:solidFill>
                            <a:srgbClr val="29235C"/>
                          </a:solidFill>
                          <a:latin typeface="Poppins Medium"/>
                          <a:ea typeface="Poppins Medium"/>
                          <a:cs typeface="Poppins Medium"/>
                          <a:sym typeface="Poppins Medium"/>
                        </a:rPr>
                        <a:t>, </a:t>
                      </a:r>
                      <a:r>
                        <a:rPr lang="fr" sz="800">
                          <a:solidFill>
                            <a:srgbClr val="29235C"/>
                          </a:solidFill>
                          <a:latin typeface="Poppins Medium"/>
                          <a:ea typeface="Poppins Medium"/>
                          <a:cs typeface="Poppins Medium"/>
                          <a:sym typeface="Poppins Medium"/>
                        </a:rPr>
                        <a:t>qui explicite les avantages de la formation hybride.</a:t>
                      </a:r>
                      <a:br>
                        <a:rPr lang="fr" sz="800">
                          <a:solidFill>
                            <a:srgbClr val="29235C"/>
                          </a:solidFill>
                          <a:latin typeface="Poppins Medium"/>
                          <a:ea typeface="Poppins Medium"/>
                          <a:cs typeface="Poppins Medium"/>
                          <a:sym typeface="Poppins Medium"/>
                        </a:rPr>
                      </a:br>
                      <a:br>
                        <a:rPr lang="fr" sz="800">
                          <a:solidFill>
                            <a:srgbClr val="29235C"/>
                          </a:solidFill>
                          <a:latin typeface="Poppins Medium"/>
                          <a:ea typeface="Poppins Medium"/>
                          <a:cs typeface="Poppins Medium"/>
                          <a:sym typeface="Poppins Medium"/>
                        </a:rPr>
                      </a:br>
                      <a:r>
                        <a:rPr b="1" lang="fr" sz="800">
                          <a:solidFill>
                            <a:srgbClr val="29235C"/>
                          </a:solidFill>
                          <a:latin typeface="Poppins"/>
                          <a:ea typeface="Poppins"/>
                          <a:cs typeface="Poppins"/>
                          <a:sym typeface="Poppins"/>
                        </a:rPr>
                        <a:t>Notre deuxième solution</a:t>
                      </a:r>
                      <a:r>
                        <a:rPr lang="fr" sz="800">
                          <a:solidFill>
                            <a:srgbClr val="29235C"/>
                          </a:solidFill>
                          <a:latin typeface="Poppins Medium"/>
                          <a:ea typeface="Poppins Medium"/>
                          <a:cs typeface="Poppins Medium"/>
                          <a:sym typeface="Poppins Medium"/>
                        </a:rPr>
                        <a:t>, c’est de mettre en place ces formations hybrides. On peut organiser des sessions régulières pour faciliter l’accès des professionnels.</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Et la troisième solution</a:t>
                      </a:r>
                      <a:r>
                        <a:rPr lang="fr" sz="800">
                          <a:solidFill>
                            <a:srgbClr val="29235C"/>
                          </a:solidFill>
                          <a:latin typeface="Poppins Medium"/>
                          <a:ea typeface="Poppins Medium"/>
                          <a:cs typeface="Poppins Medium"/>
                          <a:sym typeface="Poppins Medium"/>
                        </a:rPr>
                        <a:t> c’est d’expliquer aux professionnels que le but de se former c’est être plus efficace dans ses tâches professionnelles, et donc de gagner du temps.</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solid"/>
                      <a:round/>
                      <a:headEnd len="sm" w="sm" type="none"/>
                      <a:tailEnd len="sm" w="sm" type="none"/>
                    </a:lnB>
                    <a:solidFill>
                      <a:schemeClr val="lt1"/>
                    </a:solidFill>
                  </a:tcPr>
                </a:tc>
              </a:tr>
              <a:tr h="227630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“Si je me forme, je vais me retrouver à gérer encore plus de bénéficiaires.”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doivent déjà accompagner de nombreux usagers, ils n’ont pas envie de multiplier ce nombre en devenant le référent sur plus de situations.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On s’en doute, les pros n’ont pas envie de se retrouver à être submergés de travail. Déjà qu’ils ont l’impression de devoir gérer beaucoup de problèmes à la fois et que cela peut sortir du cadre de leur mission parfois. Ils peuvent craindre que la formation ne viennent augmenter la liste de leurs missions. </a:t>
                      </a:r>
                      <a:br>
                        <a:rPr b="1" lang="fr" sz="800">
                          <a:solidFill>
                            <a:srgbClr val="29235C"/>
                          </a:solidFill>
                          <a:latin typeface="Poppins"/>
                          <a:ea typeface="Poppins"/>
                          <a:cs typeface="Poppins"/>
                          <a:sym typeface="Poppins"/>
                        </a:rPr>
                      </a:br>
                      <a:br>
                        <a:rPr b="1" lang="fr" sz="800">
                          <a:solidFill>
                            <a:srgbClr val="29235C"/>
                          </a:solidFill>
                          <a:latin typeface="Poppins"/>
                          <a:ea typeface="Poppins"/>
                          <a:cs typeface="Poppins"/>
                          <a:sym typeface="Poppins"/>
                        </a:rPr>
                      </a:br>
                      <a:r>
                        <a:rPr b="1" lang="fr" sz="800">
                          <a:solidFill>
                            <a:srgbClr val="29235C"/>
                          </a:solidFill>
                          <a:latin typeface="Poppins"/>
                          <a:ea typeface="Poppins"/>
                          <a:cs typeface="Poppins"/>
                          <a:sym typeface="Poppins"/>
                        </a:rPr>
                        <a:t>Premièrement</a:t>
                      </a:r>
                      <a:r>
                        <a:rPr lang="fr" sz="800">
                          <a:solidFill>
                            <a:srgbClr val="29235C"/>
                          </a:solidFill>
                          <a:latin typeface="Poppins Medium"/>
                          <a:ea typeface="Poppins Medium"/>
                          <a:cs typeface="Poppins Medium"/>
                          <a:sym typeface="Poppins Medium"/>
                        </a:rPr>
                        <a:t>, </a:t>
                      </a:r>
                      <a:r>
                        <a:rPr lang="fr" sz="800">
                          <a:solidFill>
                            <a:srgbClr val="29235C"/>
                          </a:solidFill>
                          <a:latin typeface="Poppins Medium"/>
                          <a:ea typeface="Poppins Medium"/>
                          <a:cs typeface="Poppins Medium"/>
                          <a:sym typeface="Poppins Medium"/>
                        </a:rPr>
                        <a:t>vous pouvez leur rappeler que se former ne veut pas forcément dire devenir multi-tâche. Suivre une formation leur permet d’être plus efficace dans les missions qui sont déjà les leurs.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highlight>
                          <a:srgbClr val="00FF00"/>
                        </a:highlight>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Deuxièmement</a:t>
                      </a:r>
                      <a:r>
                        <a:rPr lang="fr" sz="800">
                          <a:solidFill>
                            <a:srgbClr val="29235C"/>
                          </a:solidFill>
                          <a:latin typeface="Poppins Medium"/>
                          <a:ea typeface="Poppins Medium"/>
                          <a:cs typeface="Poppins Medium"/>
                          <a:sym typeface="Poppins Medium"/>
                        </a:rPr>
                        <a:t>, </a:t>
                      </a:r>
                      <a:r>
                        <a:rPr lang="fr" sz="800">
                          <a:solidFill>
                            <a:srgbClr val="29235C"/>
                          </a:solidFill>
                          <a:latin typeface="Poppins Medium"/>
                          <a:ea typeface="Poppins Medium"/>
                          <a:cs typeface="Poppins Medium"/>
                          <a:sym typeface="Poppins Medium"/>
                        </a:rPr>
                        <a:t>vous pouvez leur expliquer que ce n’est pas le fait de se former à l’accompagnement numérique qui fera exploser leurs nombres de bénéficiaires à accompagner. C’est plutôt le numérique et la transformation numérique des administrations publiques notamment ! </a:t>
                      </a:r>
                      <a:r>
                        <a:rPr lang="fr" sz="800">
                          <a:solidFill>
                            <a:srgbClr val="29235C"/>
                          </a:solidFill>
                          <a:latin typeface="Poppins Medium"/>
                          <a:ea typeface="Poppins Medium"/>
                          <a:cs typeface="Poppins Medium"/>
                          <a:sym typeface="Poppins Medium"/>
                        </a:rPr>
                        <a:t>Cela devient une couche de problèmes supplémentaires pour un grand nombre de personnes mais en se formant, ils seront en capacité d’y répondre plus facilement.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Clr>
                          <a:schemeClr val="dk1"/>
                        </a:buClr>
                        <a:buSzPts val="1100"/>
                        <a:buFont typeface="Arial"/>
                        <a:buNone/>
                      </a:pPr>
                      <a:r>
                        <a:rPr b="1" lang="fr" sz="800">
                          <a:solidFill>
                            <a:srgbClr val="29235C"/>
                          </a:solidFill>
                          <a:latin typeface="Poppins"/>
                          <a:ea typeface="Poppins"/>
                          <a:cs typeface="Poppins"/>
                          <a:sym typeface="Poppins"/>
                        </a:rPr>
                        <a:t>Et troisièmement</a:t>
                      </a:r>
                      <a:r>
                        <a:rPr lang="fr" sz="800">
                          <a:solidFill>
                            <a:srgbClr val="29235C"/>
                          </a:solidFill>
                          <a:latin typeface="Poppins Medium"/>
                          <a:ea typeface="Poppins Medium"/>
                          <a:cs typeface="Poppins Medium"/>
                          <a:sym typeface="Poppins Medium"/>
                        </a:rPr>
                        <a:t>, vous pouvez mettre en place un atelier de diagnostic pour les faire formuler leurs besoins de formation sur la base de situations professionnelles dans lesquelles il se sentent en difficulté. </a:t>
                      </a:r>
                      <a:r>
                        <a:rPr lang="fr" sz="800">
                          <a:solidFill>
                            <a:srgbClr val="29235C"/>
                          </a:solidFill>
                          <a:latin typeface="Poppins Medium"/>
                          <a:ea typeface="Poppins Medium"/>
                          <a:cs typeface="Poppins Medium"/>
                          <a:sym typeface="Poppins Medium"/>
                        </a:rPr>
                        <a:t>Cette étape peut leur faire prendre conscience de leurs besoins et les rassurer sur la finalité de la formation.</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29235C">
                          <a:alpha val="0"/>
                        </a:srgbClr>
                      </a:solidFill>
                      <a:prstDash val="solid"/>
                      <a:round/>
                      <a:headEnd len="sm" w="sm" type="none"/>
                      <a:tailEnd len="sm" w="sm" type="none"/>
                    </a:lnB>
                    <a:solidFill>
                      <a:schemeClr val="lt1"/>
                    </a:solidFill>
                  </a:tcPr>
                </a:tc>
              </a:tr>
            </a:tbl>
          </a:graphicData>
        </a:graphic>
      </p:graphicFrame>
      <p:sp>
        <p:nvSpPr>
          <p:cNvPr id="129" name="Google Shape;129;p15"/>
          <p:cNvSpPr txBox="1"/>
          <p:nvPr/>
        </p:nvSpPr>
        <p:spPr>
          <a:xfrm>
            <a:off x="9507225" y="514350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https://pro.global-exam.com/fr/blog/analysez-besoins-formation-entreprise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aphicFrame>
        <p:nvGraphicFramePr>
          <p:cNvPr id="134" name="Google Shape;134;p16"/>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23075"/>
                <a:gridCol w="3635325"/>
                <a:gridCol w="3635325"/>
              </a:tblGrid>
              <a:tr h="347350">
                <a:tc rowSpan="3">
                  <a:txBody>
                    <a:bodyPr/>
                    <a:lstStyle/>
                    <a:p>
                      <a:pPr indent="0" lvl="0" marL="0" rtl="0" algn="l">
                        <a:spcBef>
                          <a:spcPts val="0"/>
                        </a:spcBef>
                        <a:spcAft>
                          <a:spcPts val="0"/>
                        </a:spcAft>
                        <a:buNone/>
                      </a:pPr>
                      <a:r>
                        <a:rPr b="1" lang="fr" sz="1100">
                          <a:solidFill>
                            <a:schemeClr val="lt1"/>
                          </a:solidFill>
                          <a:latin typeface="Poppins"/>
                          <a:ea typeface="Poppins"/>
                          <a:cs typeface="Poppins"/>
                          <a:sym typeface="Poppins"/>
                        </a:rPr>
                        <a:t>Les freins liés à la formation pro</a:t>
                      </a:r>
                      <a:endParaRPr b="1" sz="1100">
                        <a:solidFill>
                          <a:schemeClr val="lt1"/>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“La formation ne va pas répondre à mes besoins, ce n’est pas ça qui va m’aider.”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n’identifient pas systématiquement le contenu et les apports de la formation, et peuvent donc penser que la formation ne répond pas à leurs besoins.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Quand les professionnels ne comprennent pas précisément le contenu de la formation et la façon dont ça peut leur servir, il est difficile de les embarquer.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Alors la première solution,</a:t>
                      </a:r>
                      <a:r>
                        <a:rPr lang="fr" sz="800">
                          <a:solidFill>
                            <a:srgbClr val="29235C"/>
                          </a:solidFill>
                          <a:latin typeface="Poppins"/>
                          <a:ea typeface="Poppins"/>
                          <a:cs typeface="Poppins"/>
                          <a:sym typeface="Poppins"/>
                        </a:rPr>
                        <a:t> la plus simple, c’est de fournir le programme détaillé de la formation, pour leur permettre de comprendre précisément de quoi il est question. Pour écrire ce programme, ils peuvent se baser sur des guides comme </a:t>
                      </a:r>
                      <a:r>
                        <a:rPr lang="fr" sz="800" u="sng">
                          <a:solidFill>
                            <a:schemeClr val="hlink"/>
                          </a:solidFill>
                          <a:latin typeface="Poppins"/>
                          <a:ea typeface="Poppins"/>
                          <a:cs typeface="Poppins"/>
                          <a:sym typeface="Poppins"/>
                          <a:hlinkClick r:id="rId4"/>
                        </a:rPr>
                        <a:t>cet article intitulé “Comment rédiger un programme de formation ?”.</a:t>
                      </a:r>
                      <a:r>
                        <a:rPr lang="fr" sz="800">
                          <a:solidFill>
                            <a:srgbClr val="29235C"/>
                          </a:solidFill>
                          <a:latin typeface="Poppins"/>
                          <a:ea typeface="Poppins"/>
                          <a:cs typeface="Poppins"/>
                          <a:sym typeface="Poppins"/>
                        </a:rPr>
                        <a:t> </a:t>
                      </a:r>
                      <a:br>
                        <a:rPr lang="fr" sz="800">
                          <a:solidFill>
                            <a:srgbClr val="29235C"/>
                          </a:solidFill>
                          <a:latin typeface="Poppins"/>
                          <a:ea typeface="Poppins"/>
                          <a:cs typeface="Poppins"/>
                          <a:sym typeface="Poppins"/>
                        </a:rPr>
                      </a:br>
                      <a:endParaRPr sz="800">
                        <a:solidFill>
                          <a:srgbClr val="29235C"/>
                        </a:solidFill>
                        <a:latin typeface="Poppins"/>
                        <a:ea typeface="Poppins"/>
                        <a:cs typeface="Poppins"/>
                        <a:sym typeface="Poppins"/>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deuxième solution, </a:t>
                      </a:r>
                      <a:r>
                        <a:rPr lang="fr" sz="800">
                          <a:solidFill>
                            <a:srgbClr val="29235C"/>
                          </a:solidFill>
                          <a:latin typeface="Poppins"/>
                          <a:ea typeface="Poppins"/>
                          <a:cs typeface="Poppins"/>
                          <a:sym typeface="Poppins"/>
                        </a:rPr>
                        <a:t>c’est de proposer des entretiens individuels avec un formateur. En discutant du parcours professionnel et des difficultés du professionnel, on peut définir ses besoins et lui faire comprendre l’utilité de la formation par rapport à sa situation.</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Enfin la troisième solution, </a:t>
                      </a:r>
                      <a:r>
                        <a:rPr lang="fr" sz="800">
                          <a:solidFill>
                            <a:srgbClr val="29235C"/>
                          </a:solidFill>
                          <a:latin typeface="Poppins"/>
                          <a:ea typeface="Poppins"/>
                          <a:cs typeface="Poppins"/>
                          <a:sym typeface="Poppins"/>
                        </a:rPr>
                        <a:t>c’est d’envoyer aux professionnels un formulaire de recueil d</a:t>
                      </a:r>
                      <a:r>
                        <a:rPr lang="fr" sz="800">
                          <a:solidFill>
                            <a:srgbClr val="29235C"/>
                          </a:solidFill>
                          <a:latin typeface="Poppins"/>
                          <a:ea typeface="Poppins"/>
                          <a:cs typeface="Poppins"/>
                          <a:sym typeface="Poppins"/>
                        </a:rPr>
                        <a:t>e besoins pour comprendre leurs difficultés, et ensuite pouvoir établir des liens entre les besoins soulevés et le contenu de la formation.</a:t>
                      </a:r>
                      <a:endParaRPr sz="800">
                        <a:solidFill>
                          <a:srgbClr val="29235C"/>
                        </a:solidFill>
                        <a:latin typeface="Poppins"/>
                        <a:ea typeface="Poppins"/>
                        <a:cs typeface="Poppins"/>
                        <a:sym typeface="Poppins"/>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alpha val="0"/>
                        </a:srgbClr>
                      </a:solidFill>
                      <a:prstDash val="solid"/>
                      <a:round/>
                      <a:headEnd len="sm" w="sm" type="none"/>
                      <a:tailEnd len="sm" w="sm" type="none"/>
                    </a:lnT>
                    <a:lnB cap="flat" cmpd="sng" w="9525">
                      <a:solidFill>
                        <a:srgbClr val="39BCBD"/>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ne comprends pas l’objectif de la formation, on va faire de la bureautique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considèrent parfois la formation autour du numérique comme du développement de compétences manipulatoires, et n’identifient pas </a:t>
                      </a:r>
                      <a:r>
                        <a:rPr lang="fr" sz="800">
                          <a:solidFill>
                            <a:schemeClr val="lt1"/>
                          </a:solidFill>
                          <a:latin typeface="Poppins Light"/>
                          <a:ea typeface="Poppins Light"/>
                          <a:cs typeface="Poppins Light"/>
                          <a:sym typeface="Poppins Light"/>
                        </a:rPr>
                        <a:t>les enjeux </a:t>
                      </a:r>
                      <a:r>
                        <a:rPr lang="fr" sz="800">
                          <a:solidFill>
                            <a:schemeClr val="lt1"/>
                          </a:solidFill>
                          <a:latin typeface="Poppins Light"/>
                          <a:ea typeface="Poppins Light"/>
                          <a:cs typeface="Poppins Light"/>
                          <a:sym typeface="Poppins Light"/>
                        </a:rPr>
                        <a:t>de l’accompagnement au développement des compétences numériques des publics. </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Quand on parle de formation sur les enjeux du numérique, certains professionnels y voient une formation à l’utilisation d’outils numériques, par exemple pour maîtriser des logiciels de bureautique.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Notre première solution, c’est de partager des sites de ressources pédagogiques </a:t>
                      </a:r>
                      <a:r>
                        <a:rPr lang="fr" sz="800">
                          <a:solidFill>
                            <a:srgbClr val="29235C"/>
                          </a:solidFill>
                          <a:latin typeface="Poppins"/>
                          <a:ea typeface="Poppins"/>
                          <a:cs typeface="Poppins"/>
                          <a:sym typeface="Poppins"/>
                        </a:rPr>
                        <a:t>abordant tous les sujets du numérique, et pas seulement les compétences manipulatoires ! Vous pouvez vous rendre sur </a:t>
                      </a:r>
                      <a:r>
                        <a:rPr lang="fr" sz="800" u="sng">
                          <a:solidFill>
                            <a:schemeClr val="hlink"/>
                          </a:solidFill>
                          <a:latin typeface="Poppins"/>
                          <a:ea typeface="Poppins"/>
                          <a:cs typeface="Poppins"/>
                          <a:sym typeface="Poppins"/>
                          <a:hlinkClick r:id="rId5"/>
                        </a:rPr>
                        <a:t>laressoucerie.cool,</a:t>
                      </a:r>
                      <a:r>
                        <a:rPr lang="fr" sz="800">
                          <a:solidFill>
                            <a:srgbClr val="29235C"/>
                          </a:solidFill>
                          <a:latin typeface="Poppins"/>
                          <a:ea typeface="Poppins"/>
                          <a:cs typeface="Poppins"/>
                          <a:sym typeface="Poppins"/>
                        </a:rPr>
                        <a:t> un site de ressources pédagogiques. </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La deuxième solution peut être de proposer des webinaires dédiés à des sujets du numérique et aux enjeux de l’inclusion numérique pour acculturer les professionnels. On peut notamment citer les </a:t>
                      </a:r>
                      <a:r>
                        <a:rPr lang="fr" sz="800" u="sng">
                          <a:solidFill>
                            <a:schemeClr val="hlink"/>
                          </a:solidFill>
                          <a:latin typeface="Poppins"/>
                          <a:ea typeface="Poppins"/>
                          <a:cs typeface="Poppins"/>
                          <a:sym typeface="Poppins"/>
                          <a:hlinkClick r:id="rId6"/>
                        </a:rPr>
                        <a:t>webinaires de la Mednum.</a:t>
                      </a:r>
                      <a:br>
                        <a:rPr lang="fr" sz="800">
                          <a:solidFill>
                            <a:srgbClr val="29235C"/>
                          </a:solidFill>
                          <a:latin typeface="Poppins"/>
                          <a:ea typeface="Poppins"/>
                          <a:cs typeface="Poppins"/>
                          <a:sym typeface="Poppins"/>
                        </a:rPr>
                      </a:br>
                      <a:br>
                        <a:rPr lang="fr" sz="800">
                          <a:solidFill>
                            <a:srgbClr val="29235C"/>
                          </a:solidFill>
                          <a:latin typeface="Poppins"/>
                          <a:ea typeface="Poppins"/>
                          <a:cs typeface="Poppins"/>
                          <a:sym typeface="Poppins"/>
                        </a:rPr>
                      </a:br>
                      <a:r>
                        <a:rPr lang="fr" sz="800">
                          <a:solidFill>
                            <a:srgbClr val="29235C"/>
                          </a:solidFill>
                          <a:latin typeface="Poppins"/>
                          <a:ea typeface="Poppins"/>
                          <a:cs typeface="Poppins"/>
                          <a:sym typeface="Poppins"/>
                        </a:rPr>
                        <a:t>La troisième solution, c’est de se concentrer sur la formation : en détaillant l’objectif général de la formation et les compétences développées, on peut écarter les incompréhensions des professionnels.</a:t>
                      </a:r>
                      <a:endParaRPr sz="800">
                        <a:solidFill>
                          <a:srgbClr val="29235C"/>
                        </a:solidFill>
                        <a:latin typeface="Poppins"/>
                        <a:ea typeface="Poppins"/>
                        <a:cs typeface="Poppins"/>
                        <a:sym typeface="Poppins"/>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39BCBD"/>
                      </a:solidFill>
                      <a:prstDash val="solid"/>
                      <a:round/>
                      <a:headEnd len="sm" w="sm" type="none"/>
                      <a:tailEnd len="sm" w="sm" type="none"/>
                    </a:lnT>
                    <a:lnB cap="flat" cmpd="sng" w="9525">
                      <a:solidFill>
                        <a:srgbClr val="39BCBD"/>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envie de retourner à l’école.”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Certains professionnels perçoivent la formation comme une modalité d’apprentissage très scolaire, ce qui peut provoquer un blocage.</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lang="fr" sz="800">
                          <a:solidFill>
                            <a:srgbClr val="29235C"/>
                          </a:solidFill>
                          <a:latin typeface="Poppins"/>
                          <a:ea typeface="Poppins"/>
                          <a:cs typeface="Poppins"/>
                          <a:sym typeface="Poppins"/>
                        </a:rPr>
                        <a:t>Pour certains, la formation professionnelle, c’est un peu comme retourner à l’école : ils imaginent des heures de cours descendants, sans aucune interaction, c’est sûr que ça ne donne pas envie. </a:t>
                      </a:r>
                      <a:br>
                        <a:rPr lang="fr" sz="800">
                          <a:solidFill>
                            <a:srgbClr val="29235C"/>
                          </a:solidFill>
                          <a:latin typeface="Poppins"/>
                          <a:ea typeface="Poppins"/>
                          <a:cs typeface="Poppins"/>
                          <a:sym typeface="Poppins"/>
                        </a:rPr>
                      </a:br>
                      <a:br>
                        <a:rPr lang="fr" sz="800">
                          <a:solidFill>
                            <a:srgbClr val="29235C"/>
                          </a:solidFill>
                          <a:latin typeface="Poppins"/>
                          <a:ea typeface="Poppins"/>
                          <a:cs typeface="Poppins"/>
                          <a:sym typeface="Poppins"/>
                        </a:rPr>
                      </a:br>
                      <a:r>
                        <a:rPr lang="fr" sz="800">
                          <a:solidFill>
                            <a:srgbClr val="29235C"/>
                          </a:solidFill>
                          <a:latin typeface="Poppins"/>
                          <a:ea typeface="Poppins"/>
                          <a:cs typeface="Poppins"/>
                          <a:sym typeface="Poppins"/>
                        </a:rPr>
                        <a:t>Pour remédier à ce problème, la première solution, c’est de diriger vers des plateformes d’apprentissage en ligne originales et ludiques. Faire découvrir d’autre modalités d’apprentissage peut déjà lever des barrières. Vous pouvez par exemple les orienter vers la plateforme </a:t>
                      </a:r>
                      <a:r>
                        <a:rPr lang="fr" sz="800" u="sng">
                          <a:solidFill>
                            <a:schemeClr val="hlink"/>
                          </a:solidFill>
                          <a:latin typeface="Poppins"/>
                          <a:ea typeface="Poppins"/>
                          <a:cs typeface="Poppins"/>
                          <a:sym typeface="Poppins"/>
                          <a:hlinkClick r:id="rId7"/>
                        </a:rPr>
                        <a:t>https://www.fun-mooc.fr/fr/</a:t>
                      </a:r>
                      <a:r>
                        <a:rPr lang="fr" sz="800">
                          <a:solidFill>
                            <a:srgbClr val="29235C"/>
                          </a:solidFill>
                          <a:latin typeface="Poppins"/>
                          <a:ea typeface="Poppins"/>
                          <a:cs typeface="Poppins"/>
                          <a:sym typeface="Poppins"/>
                        </a:rPr>
                        <a:t>, ou encore openclassromm</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Notre deuxième solution, c’est de proposer un temps court, en présentiel ou distanciel pour faire la démonstration des modalités pédagogiques. En soi, c’est une sorte d’avant-goût de la formation.</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La troisième solution, c’est de transmettre des documents qui expliquent les modalités pédagogiques engageantes de la formation, donc par exemple qui expliquent la pédagogie active mise en place. Et encore mieux, en complément, on peut transmettre des retours d’expérience de stagiaires ayant déjà assisté à la formation.</a:t>
                      </a:r>
                      <a:endParaRPr sz="800">
                        <a:solidFill>
                          <a:srgbClr val="29235C"/>
                        </a:solidFill>
                        <a:latin typeface="Poppins"/>
                        <a:ea typeface="Poppins"/>
                        <a:cs typeface="Poppins"/>
                        <a:sym typeface="Poppins"/>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39BCBD"/>
                      </a:solidFill>
                      <a:prstDash val="solid"/>
                      <a:round/>
                      <a:headEnd len="sm" w="sm" type="none"/>
                      <a:tailEnd len="sm" w="sm" type="none"/>
                    </a:lnT>
                    <a:lnB cap="flat" cmpd="sng" w="9525">
                      <a:solidFill>
                        <a:srgbClr val="29235C">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aphicFrame>
        <p:nvGraphicFramePr>
          <p:cNvPr id="139" name="Google Shape;139;p17"/>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29575"/>
                <a:gridCol w="3651925"/>
                <a:gridCol w="3651925"/>
              </a:tblGrid>
              <a:tr h="347350">
                <a:tc rowSpan="3">
                  <a:txBody>
                    <a:bodyPr/>
                    <a:lstStyle/>
                    <a:p>
                      <a:pPr indent="0" lvl="0" marL="0" rtl="0" algn="l">
                        <a:spcBef>
                          <a:spcPts val="0"/>
                        </a:spcBef>
                        <a:spcAft>
                          <a:spcPts val="0"/>
                        </a:spcAft>
                        <a:buNone/>
                      </a:pPr>
                      <a:r>
                        <a:rPr b="1" lang="fr" sz="1100">
                          <a:solidFill>
                            <a:schemeClr val="lt1"/>
                          </a:solidFill>
                          <a:latin typeface="Poppins"/>
                          <a:ea typeface="Poppins"/>
                          <a:cs typeface="Poppins"/>
                          <a:sym typeface="Poppins"/>
                        </a:rPr>
                        <a:t>Les freins liés au numérique</a:t>
                      </a:r>
                      <a:endParaRPr b="1" sz="1100">
                        <a:solidFill>
                          <a:schemeClr val="lt1"/>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je n’y arriverais jamais…”</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peuvent considérer ne pas être assez compétents pour accompagner leurs publics avec les outils numériques.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Pour certains professionnels, le numérique peut être un grand mur qu’ils sont certains de ne pas pouvoir franchir. En tout cas c’est l’impression qu’ils en ont.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Pour passer outre cette barrière, la première solution est de les rediriger vers les outils </a:t>
                      </a:r>
                      <a:r>
                        <a:rPr lang="fr" sz="800" u="sng">
                          <a:solidFill>
                            <a:schemeClr val="hlink"/>
                          </a:solidFill>
                          <a:latin typeface="Poppins Medium"/>
                          <a:ea typeface="Poppins Medium"/>
                          <a:cs typeface="Poppins Medium"/>
                          <a:sym typeface="Poppins Medium"/>
                          <a:hlinkClick r:id="rId4"/>
                        </a:rPr>
                        <a:t>PIX</a:t>
                      </a:r>
                      <a:r>
                        <a:rPr lang="fr" sz="800">
                          <a:solidFill>
                            <a:srgbClr val="29235C"/>
                          </a:solidFill>
                          <a:latin typeface="Poppins Medium"/>
                          <a:ea typeface="Poppins Medium"/>
                          <a:cs typeface="Poppins Medium"/>
                          <a:sym typeface="Poppins Medium"/>
                        </a:rPr>
                        <a:t>, afin de leur faire réaliser qu’ils ont déjà certaines compétences, mais aussi leur permettre de progresser en autonomie si besoin.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c’est d’essayer ! Vous pouvez orienter les professionnels vers des plateformes pédagogiques en ligne comme le site “</a:t>
                      </a:r>
                      <a:r>
                        <a:rPr lang="fr" sz="800" u="sng">
                          <a:solidFill>
                            <a:schemeClr val="hlink"/>
                          </a:solidFill>
                          <a:latin typeface="Poppins Medium"/>
                          <a:ea typeface="Poppins Medium"/>
                          <a:cs typeface="Poppins Medium"/>
                          <a:sym typeface="Poppins Medium"/>
                          <a:hlinkClick r:id="rId5"/>
                        </a:rPr>
                        <a:t>Les bons clics</a:t>
                      </a:r>
                      <a:r>
                        <a:rPr lang="fr" sz="800">
                          <a:solidFill>
                            <a:srgbClr val="29235C"/>
                          </a:solidFill>
                          <a:latin typeface="Poppins Medium"/>
                          <a:ea typeface="Poppins Medium"/>
                          <a:cs typeface="Poppins Medium"/>
                          <a:sym typeface="Poppins Medium"/>
                        </a:rPr>
                        <a:t>”, qui propose des contenus accessibles pour se former et s’acculturer sur les enjeux du numérique.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Et la troisième solution que nous pouvons mettre en pratique, c’est d’expliquer dans des éléments de communication en quoi il n’y a pas besoin d’être un geek pour accompagner les usagers dans leur démarches.</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alpha val="0"/>
                        </a:srgbClr>
                      </a:solidFill>
                      <a:prstDash val="solid"/>
                      <a:round/>
                      <a:headEnd len="sm" w="sm" type="none"/>
                      <a:tailEnd len="sm" w="sm" type="none"/>
                    </a:lnT>
                    <a:lnB cap="flat" cmpd="sng" w="9525">
                      <a:solidFill>
                        <a:srgbClr val="29235C"/>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ce n’est que du négatif.”</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Certains professionnels ont une vision binaire du numérique et prennent en compte uniquement ses impacts négatifs.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Eh oui, beaucoup de gens pensent encore que le numérique n’apporte rien de bon, et qu’il est donc inutile de s’y intéresser. Pourtant, se former aux enjeux du numérique pourrait améliorer de nombreux aspects des pratiques des professionnels. </a:t>
                      </a:r>
                      <a:br>
                        <a:rPr lang="fr" sz="800">
                          <a:solidFill>
                            <a:srgbClr val="29235C"/>
                          </a:solidFill>
                          <a:latin typeface="Poppins Medium"/>
                          <a:ea typeface="Poppins Medium"/>
                          <a:cs typeface="Poppins Medium"/>
                          <a:sym typeface="Poppins Medium"/>
                        </a:rPr>
                      </a:br>
                      <a:br>
                        <a:rPr lang="fr" sz="800">
                          <a:solidFill>
                            <a:srgbClr val="29235C"/>
                          </a:solidFill>
                          <a:latin typeface="Poppins Medium"/>
                          <a:ea typeface="Poppins Medium"/>
                          <a:cs typeface="Poppins Medium"/>
                          <a:sym typeface="Poppins Medium"/>
                        </a:rPr>
                      </a:br>
                      <a:r>
                        <a:rPr lang="fr" sz="800">
                          <a:solidFill>
                            <a:srgbClr val="29235C"/>
                          </a:solidFill>
                          <a:latin typeface="Poppins Medium"/>
                          <a:ea typeface="Poppins Medium"/>
                          <a:cs typeface="Poppins Medium"/>
                          <a:sym typeface="Poppins Medium"/>
                        </a:rPr>
                        <a:t>Pour les aider à passer outre ces à priori, nous pouvons par exemple les orienter vers des ressources et outils en ligne pratiques, comme la plateforme </a:t>
                      </a:r>
                      <a:r>
                        <a:rPr lang="fr" sz="800" u="sng">
                          <a:solidFill>
                            <a:schemeClr val="hlink"/>
                          </a:solidFill>
                          <a:latin typeface="Poppins Medium"/>
                          <a:ea typeface="Poppins Medium"/>
                          <a:cs typeface="Poppins Medium"/>
                          <a:sym typeface="Poppins Medium"/>
                          <a:hlinkClick r:id="rId6"/>
                        </a:rPr>
                        <a:t>“Les bons clics”</a:t>
                      </a:r>
                      <a:r>
                        <a:rPr lang="fr" sz="800">
                          <a:solidFill>
                            <a:srgbClr val="29235C"/>
                          </a:solidFill>
                          <a:latin typeface="Poppins Medium"/>
                          <a:ea typeface="Poppins Medium"/>
                          <a:cs typeface="Poppins Medium"/>
                          <a:sym typeface="Poppins Medium"/>
                        </a:rPr>
                        <a:t>, qui fournit des supports sur l’E-santé, la mobilité, la banque en ligne ou encore l’insertion professionnelle.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ça peut être une démonstration concrète : vous pouvez proposer un temps de découverte d’un outil et de ses avantages pour le professionnel, comme la plateforme </a:t>
                      </a:r>
                      <a:r>
                        <a:rPr lang="fr" sz="800" u="sng">
                          <a:solidFill>
                            <a:schemeClr val="hlink"/>
                          </a:solidFill>
                          <a:latin typeface="Poppins Medium"/>
                          <a:ea typeface="Poppins Medium"/>
                          <a:cs typeface="Poppins Medium"/>
                          <a:sym typeface="Poppins Medium"/>
                          <a:hlinkClick r:id="rId7"/>
                        </a:rPr>
                        <a:t>Aidants Connect</a:t>
                      </a:r>
                      <a:r>
                        <a:rPr lang="fr" sz="800">
                          <a:solidFill>
                            <a:srgbClr val="29235C"/>
                          </a:solidFill>
                          <a:latin typeface="Poppins Medium"/>
                          <a:ea typeface="Poppins Medium"/>
                          <a:cs typeface="Poppins Medium"/>
                          <a:sym typeface="Poppins Medium"/>
                        </a:rPr>
                        <a:t> par exemple.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troisième solution, ça peut être de trouver des fiches thématiques (ou en produire) qui valorisent des outils numériques à </a:t>
                      </a:r>
                      <a:r>
                        <a:rPr lang="fr" sz="800">
                          <a:solidFill>
                            <a:srgbClr val="29235C"/>
                          </a:solidFill>
                          <a:latin typeface="Poppins Medium"/>
                          <a:ea typeface="Poppins Medium"/>
                          <a:cs typeface="Poppins Medium"/>
                          <a:sym typeface="Poppins Medium"/>
                        </a:rPr>
                        <a:t>destination des publics </a:t>
                      </a:r>
                      <a:r>
                        <a:rPr lang="fr" sz="800">
                          <a:solidFill>
                            <a:srgbClr val="29235C"/>
                          </a:solidFill>
                          <a:latin typeface="Poppins Medium"/>
                          <a:ea typeface="Poppins Medium"/>
                          <a:cs typeface="Poppins Medium"/>
                          <a:sym typeface="Poppins Medium"/>
                        </a:rPr>
                        <a:t> défavorisés et/ou en fragilité numérique.</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solidFill>
                      <a:prstDash val="solid"/>
                      <a:round/>
                      <a:headEnd len="sm" w="sm" type="none"/>
                      <a:tailEnd len="sm" w="sm" type="none"/>
                    </a:lnT>
                    <a:lnB cap="flat" cmpd="sng" w="9525">
                      <a:solidFill>
                        <a:srgbClr val="29235C"/>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“Mon métier change trop avec le numérique.”</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 changement peut créer de la méfiance chez les professionnels, qui envisagent que leur situation s’empire avec le numérique.</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Le changement peut effrayer de nombreux professionnels, qui pensent perdre le contrôle de leur pratique à cause du numérique. Pourtant, leur situation ne va pas forcément s’empirer.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En premier lieu, vous pouvez leur proposer des ressources comme </a:t>
                      </a:r>
                      <a:r>
                        <a:rPr lang="fr" sz="800" u="sng">
                          <a:solidFill>
                            <a:schemeClr val="hlink"/>
                          </a:solidFill>
                          <a:latin typeface="Poppins Medium"/>
                          <a:ea typeface="Poppins Medium"/>
                          <a:cs typeface="Poppins Medium"/>
                          <a:sym typeface="Poppins Medium"/>
                          <a:hlinkClick r:id="rId8"/>
                        </a:rPr>
                        <a:t>cette étude récente sur les besoins de formation induits par le digital par OPCO santé. </a:t>
                      </a:r>
                      <a:r>
                        <a:rPr lang="fr" sz="800">
                          <a:solidFill>
                            <a:srgbClr val="29235C"/>
                          </a:solidFill>
                          <a:latin typeface="Poppins Medium"/>
                          <a:ea typeface="Poppins Medium"/>
                          <a:cs typeface="Poppins Medium"/>
                          <a:sym typeface="Poppins Medium"/>
                        </a:rPr>
                        <a:t>Cela peut leur faire prendre conscience que leurs publics ont maintenant besoin de cet accompagnement, et quelle est donc l’importance de la formation.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peut être de faire avec les professionnels un atelier autour des changements de leur métier. Écoutez leurs analyses, leurs retours d’expériences. Vous pourrez constater ensemble l’évolution de leurs métiers, et expliquer que la formation peut les aider à dépasser leurs appréhensions de ces changements liés au numérique.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Comme troisième solution, vous pouvez proposer aux professionnels des options qui leur permettent de s’inscrire dans une communauté. Par exemple, les membres </a:t>
                      </a:r>
                      <a:r>
                        <a:rPr lang="fr" sz="800" u="sng">
                          <a:solidFill>
                            <a:schemeClr val="hlink"/>
                          </a:solidFill>
                          <a:latin typeface="Poppins Medium"/>
                          <a:ea typeface="Poppins Medium"/>
                          <a:cs typeface="Poppins Medium"/>
                          <a:sym typeface="Poppins Medium"/>
                          <a:hlinkClick r:id="rId9"/>
                        </a:rPr>
                        <a:t>du groupe Facebook “Inclusion numérique” </a:t>
                      </a:r>
                      <a:r>
                        <a:rPr lang="fr" sz="800">
                          <a:solidFill>
                            <a:srgbClr val="29235C"/>
                          </a:solidFill>
                          <a:latin typeface="Poppins Medium"/>
                          <a:ea typeface="Poppins Medium"/>
                          <a:cs typeface="Poppins Medium"/>
                          <a:sym typeface="Poppins Medium"/>
                        </a:rPr>
                        <a:t>partagent de nombreuses ressources capacitantes et permettant de s’acculturer aux enjeux du numérique inclusif.</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solidFill>
                      <a:prstDash val="solid"/>
                      <a:round/>
                      <a:headEnd len="sm" w="sm" type="none"/>
                      <a:tailEnd len="sm" w="sm" type="none"/>
                    </a:lnT>
                    <a:lnB cap="flat" cmpd="sng" w="9525">
                      <a:solidFill>
                        <a:srgbClr val="29235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18"/>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30500"/>
                <a:gridCol w="2901150"/>
                <a:gridCol w="4407350"/>
              </a:tblGrid>
              <a:tr h="347350">
                <a:tc rowSpan="3">
                  <a:txBody>
                    <a:bodyPr/>
                    <a:lstStyle/>
                    <a:p>
                      <a:pPr indent="0" lvl="0" marL="0" rtl="0" algn="l">
                        <a:spcBef>
                          <a:spcPts val="0"/>
                        </a:spcBef>
                        <a:spcAft>
                          <a:spcPts val="0"/>
                        </a:spcAft>
                        <a:buNone/>
                      </a:pPr>
                      <a:r>
                        <a:rPr b="1" lang="fr" sz="1100">
                          <a:solidFill>
                            <a:srgbClr val="666666"/>
                          </a:solidFill>
                          <a:latin typeface="Poppins"/>
                          <a:ea typeface="Poppins"/>
                          <a:cs typeface="Poppins"/>
                          <a:sym typeface="Poppins"/>
                        </a:rPr>
                        <a:t>Les freins liés au cadre de mon métier et à mes supérieurs</a:t>
                      </a:r>
                      <a:endParaRPr b="1" sz="1100">
                        <a:solidFill>
                          <a:srgbClr val="666666"/>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missions sont floues, je ne suis pas sûr que ce soit à moi de le faire.”</a:t>
                      </a:r>
                      <a:endParaRPr sz="800">
                        <a:solidFill>
                          <a:srgbClr val="666666"/>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666666"/>
                          </a:solidFill>
                          <a:latin typeface="Poppins Light"/>
                          <a:ea typeface="Poppins Light"/>
                          <a:cs typeface="Poppins Light"/>
                          <a:sym typeface="Poppins Light"/>
                        </a:rPr>
                        <a:t>Le cadre de l’accompagnement fourni par les professionnels est souvent mal défini, tout comme les limites de leurs habilitations.</a:t>
                      </a:r>
                      <a:endParaRPr sz="800">
                        <a:solidFill>
                          <a:srgbClr val="666666"/>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Dans les activités d’accompagnement, les limites des rôles des professionnels sont souvent mal définies. Il leur est parfois difficile de savoir où s’arrêter, et il leur est donc difficile de situer si la formation concerne des besoins qui sont les leurs, ou non.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première solution </a:t>
                      </a:r>
                      <a:r>
                        <a:rPr lang="fr" sz="800">
                          <a:solidFill>
                            <a:srgbClr val="29235C"/>
                          </a:solidFill>
                          <a:latin typeface="Poppins Medium"/>
                          <a:ea typeface="Poppins Medium"/>
                          <a:cs typeface="Poppins Medium"/>
                          <a:sym typeface="Poppins Medium"/>
                        </a:rPr>
                        <a:t>que vous pouvez envisager, c’est de diriger les professionnels vers des cartographies nationales et territoriales des lieux de médiation numérique, pour les aider à se représenter l’écosystème d’acteurs de l’inclusion numérique. Vous pouvez par exemple les diriger vers la </a:t>
                      </a:r>
                      <a:r>
                        <a:rPr lang="fr" sz="800" u="sng">
                          <a:solidFill>
                            <a:schemeClr val="hlink"/>
                          </a:solidFill>
                          <a:latin typeface="Poppins Medium"/>
                          <a:ea typeface="Poppins Medium"/>
                          <a:cs typeface="Poppins Medium"/>
                          <a:sym typeface="Poppins Medium"/>
                          <a:hlinkClick r:id="rId3"/>
                        </a:rPr>
                        <a:t>cartographie nationale des lieux d’inclusion numérique</a:t>
                      </a:r>
                      <a:r>
                        <a:rPr lang="fr" sz="800">
                          <a:solidFill>
                            <a:srgbClr val="29235C"/>
                          </a:solidFill>
                          <a:latin typeface="Poppins Medium"/>
                          <a:ea typeface="Poppins Medium"/>
                          <a:cs typeface="Poppins Medium"/>
                          <a:sym typeface="Poppins Medium"/>
                        </a:rPr>
                        <a:t> présente sur le </a:t>
                      </a:r>
                      <a:r>
                        <a:rPr lang="fr" sz="800" u="sng">
                          <a:solidFill>
                            <a:schemeClr val="hlink"/>
                          </a:solidFill>
                          <a:latin typeface="Poppins Medium"/>
                          <a:ea typeface="Poppins Medium"/>
                          <a:cs typeface="Poppins Medium"/>
                          <a:sym typeface="Poppins Medium"/>
                          <a:hlinkClick r:id="rId4"/>
                        </a:rPr>
                        <a:t>societenumerique.gouv.fr</a:t>
                      </a:r>
                      <a:r>
                        <a:rPr lang="fr" sz="800">
                          <a:solidFill>
                            <a:srgbClr val="29235C"/>
                          </a:solidFill>
                          <a:latin typeface="Poppins Medium"/>
                          <a:ea typeface="Poppins Medium"/>
                          <a:cs typeface="Poppins Medium"/>
                          <a:sym typeface="Poppins Medium"/>
                        </a:rPr>
                        <a:t>. Cela peut leur permettre de mieux comprendre quels sont les rôles de chacun</a:t>
                      </a:r>
                      <a:r>
                        <a:rPr lang="fr" sz="800">
                          <a:solidFill>
                            <a:srgbClr val="29235C"/>
                          </a:solidFill>
                          <a:latin typeface="Poppins Medium"/>
                          <a:ea typeface="Poppins Medium"/>
                          <a:cs typeface="Poppins Medium"/>
                          <a:sym typeface="Poppins Medium"/>
                        </a:rPr>
                        <a:t> et d’orienter si besoin ses bénéficiaires vers d’autres professionnels plus adaptés à la situation.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deuxième solution,</a:t>
                      </a:r>
                      <a:r>
                        <a:rPr lang="fr" sz="800">
                          <a:solidFill>
                            <a:srgbClr val="29235C"/>
                          </a:solidFill>
                          <a:latin typeface="Poppins Medium"/>
                          <a:ea typeface="Poppins Medium"/>
                          <a:cs typeface="Poppins Medium"/>
                          <a:sym typeface="Poppins Medium"/>
                        </a:rPr>
                        <a:t> c’est d’accompagner les chargés de mission en Inclusion Numérique pour qu’ils appuient les RH sur la définition des missions des différents professionnels.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troisième solution, </a:t>
                      </a:r>
                      <a:r>
                        <a:rPr lang="fr" sz="800">
                          <a:solidFill>
                            <a:srgbClr val="29235C"/>
                          </a:solidFill>
                          <a:latin typeface="Poppins Medium"/>
                          <a:ea typeface="Poppins Medium"/>
                          <a:cs typeface="Poppins Medium"/>
                          <a:sym typeface="Poppins Medium"/>
                        </a:rPr>
                        <a:t>c’est de produire une “charte” de l'accompagnement numérique qui précise la posture et le périmètre d’intervention des professionnels. Vous pouvez par exemple vous baser sur la </a:t>
                      </a:r>
                      <a:r>
                        <a:rPr lang="fr" sz="800" u="sng">
                          <a:solidFill>
                            <a:schemeClr val="hlink"/>
                          </a:solidFill>
                          <a:latin typeface="Poppins Medium"/>
                          <a:ea typeface="Poppins Medium"/>
                          <a:cs typeface="Poppins Medium"/>
                          <a:sym typeface="Poppins Medium"/>
                          <a:hlinkClick r:id="rId5"/>
                        </a:rPr>
                        <a:t>charte de l’aidant numérique</a:t>
                      </a:r>
                      <a:r>
                        <a:rPr lang="fr" sz="800">
                          <a:solidFill>
                            <a:srgbClr val="29235C"/>
                          </a:solidFill>
                          <a:latin typeface="Poppins Medium"/>
                          <a:ea typeface="Poppins Medium"/>
                          <a:cs typeface="Poppins Medium"/>
                          <a:sym typeface="Poppins Medium"/>
                        </a:rPr>
                        <a:t> produite par la Mairie de Paris.</a:t>
                      </a:r>
                      <a:endParaRPr sz="800">
                        <a:solidFill>
                          <a:srgbClr val="29235C"/>
                        </a:solidFill>
                        <a:highlight>
                          <a:srgbClr val="FF0000"/>
                        </a:highlight>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alpha val="0"/>
                        </a:srgbClr>
                      </a:solidFill>
                      <a:prstDash val="solid"/>
                      <a:round/>
                      <a:headEnd len="sm" w="sm" type="none"/>
                      <a:tailEnd len="sm" w="sm" type="none"/>
                    </a:lnT>
                    <a:lnB cap="flat" cmpd="sng" w="9525">
                      <a:solidFill>
                        <a:srgbClr val="FFD500"/>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“Ma structure n’a pas de moyens pour financer la formation.”</a:t>
                      </a:r>
                      <a:endParaRPr sz="800">
                        <a:solidFill>
                          <a:srgbClr val="666666"/>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666666"/>
                          </a:solidFill>
                          <a:latin typeface="Poppins Light"/>
                          <a:ea typeface="Poppins Light"/>
                          <a:cs typeface="Poppins Light"/>
                          <a:sym typeface="Poppins Light"/>
                        </a:rPr>
                        <a:t>Les structures peuvent ne pas avoir les moyens de financer la formation, ou pas le temps de monter de dossier de financement.</a:t>
                      </a:r>
                      <a:endParaRPr sz="800">
                        <a:solidFill>
                          <a:srgbClr val="666666"/>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Le manque de financement est un frein très fréquent. Les structures n’ont parfois pas les moyens de financer la formation, ou alors elles n’ont pas le temps de monter les dossiers administratifs nécessaires à une demande de financement.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Pour remédier à ça, vous pouvez commencer par rediriger les professionnels et structures vers des plateformes de financement de formation. Peut-être qu’ils n’ont pas connaissance des différentes aides auxquelles ils peuvent accéder. Vous pouvez par exemple les rediriger vers </a:t>
                      </a:r>
                      <a:r>
                        <a:rPr lang="fr" sz="800" u="sng">
                          <a:solidFill>
                            <a:schemeClr val="hlink"/>
                          </a:solidFill>
                          <a:latin typeface="Poppins Medium"/>
                          <a:ea typeface="Poppins Medium"/>
                          <a:cs typeface="Poppins Medium"/>
                          <a:sym typeface="Poppins Medium"/>
                          <a:hlinkClick r:id="rId6"/>
                        </a:rPr>
                        <a:t>Le guide du financement de la formation professionnelle 2023</a:t>
                      </a:r>
                      <a:r>
                        <a:rPr lang="fr" sz="800">
                          <a:solidFill>
                            <a:srgbClr val="29235C"/>
                          </a:solidFill>
                          <a:latin typeface="Poppins Medium"/>
                          <a:ea typeface="Poppins Medium"/>
                          <a:cs typeface="Poppins Medium"/>
                          <a:sym typeface="Poppins Medium"/>
                        </a:rPr>
                        <a:t>, qui recense les financements disponibles en fonction de votre statut.</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Dans un deuxième temps, vous pouvez leur proposer un rendez-vous </a:t>
                      </a:r>
                      <a:r>
                        <a:rPr lang="fr" sz="800">
                          <a:solidFill>
                            <a:srgbClr val="29235C"/>
                          </a:solidFill>
                          <a:latin typeface="Poppins Medium"/>
                          <a:ea typeface="Poppins Medium"/>
                          <a:cs typeface="Poppins Medium"/>
                          <a:sym typeface="Poppins Medium"/>
                        </a:rPr>
                        <a:t>d'accompagnement</a:t>
                      </a:r>
                      <a:r>
                        <a:rPr lang="fr" sz="800">
                          <a:solidFill>
                            <a:srgbClr val="29235C"/>
                          </a:solidFill>
                          <a:latin typeface="Poppins Medium"/>
                          <a:ea typeface="Poppins Medium"/>
                          <a:cs typeface="Poppins Medium"/>
                          <a:sym typeface="Poppins Medium"/>
                        </a:rPr>
                        <a:t> du service </a:t>
                      </a:r>
                      <a:r>
                        <a:rPr lang="fr" sz="800">
                          <a:solidFill>
                            <a:srgbClr val="29235C"/>
                          </a:solidFill>
                          <a:latin typeface="Poppins Medium"/>
                          <a:ea typeface="Poppins Medium"/>
                          <a:cs typeface="Poppins Medium"/>
                          <a:sym typeface="Poppins Medium"/>
                        </a:rPr>
                        <a:t>administratif</a:t>
                      </a:r>
                      <a:r>
                        <a:rPr lang="fr" sz="800">
                          <a:solidFill>
                            <a:srgbClr val="29235C"/>
                          </a:solidFill>
                          <a:latin typeface="Poppins Medium"/>
                          <a:ea typeface="Poppins Medium"/>
                          <a:cs typeface="Poppins Medium"/>
                          <a:sym typeface="Poppins Medium"/>
                        </a:rPr>
                        <a:t> de la structure : les dossiers de financement sont souvent très lourds à monter, et leur fournir votre aide peut rassurer dans cette démarche.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Et la troisième solution, qui s’adresse aux professionnels de manière plus massive, c’est d’afficher directement sur le site internet de la formation quels sont les moyens de financement possibles. Vous pouvez également les faire figurer sur des plaquettes de formations, ou n’importe quel autre support de communication. </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D500"/>
                      </a:solidFill>
                      <a:prstDash val="solid"/>
                      <a:round/>
                      <a:headEnd len="sm" w="sm" type="none"/>
                      <a:tailEnd len="sm" w="sm" type="none"/>
                    </a:lnT>
                    <a:lnB cap="flat" cmpd="sng" w="9525">
                      <a:solidFill>
                        <a:srgbClr val="FFD500"/>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rgbClr val="666666"/>
                          </a:solidFill>
                          <a:latin typeface="Poppins Medium"/>
                          <a:ea typeface="Poppins Medium"/>
                          <a:cs typeface="Poppins Medium"/>
                          <a:sym typeface="Poppins Medium"/>
                        </a:rPr>
                        <a:t>“Mes supérieurs n’ont pas compris l’intérêt de me former.”</a:t>
                      </a:r>
                      <a:endParaRPr sz="800">
                        <a:solidFill>
                          <a:srgbClr val="666666"/>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666666"/>
                          </a:solidFill>
                          <a:latin typeface="Poppins Light"/>
                          <a:ea typeface="Poppins Light"/>
                          <a:cs typeface="Poppins Light"/>
                          <a:sym typeface="Poppins Light"/>
                        </a:rPr>
                        <a:t>Les chefs de structures n’identifient pas systématiquement quels sont </a:t>
                      </a:r>
                      <a:r>
                        <a:rPr lang="fr" sz="800">
                          <a:solidFill>
                            <a:srgbClr val="666666"/>
                          </a:solidFill>
                          <a:latin typeface="Poppins Light"/>
                          <a:ea typeface="Poppins Light"/>
                          <a:cs typeface="Poppins Light"/>
                          <a:sym typeface="Poppins Light"/>
                        </a:rPr>
                        <a:t>les besoins des professionnels et des publics quant au numérique.</a:t>
                      </a:r>
                      <a:endParaRPr sz="800">
                        <a:solidFill>
                          <a:srgbClr val="666666"/>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500"/>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Les professionnels le vivent au quotidien, mais les supérieurs sont parfois loin de cette réalité du terrain. Parfois, ils ne comprennent pas du tout l’utilité de former les équipes de professionnels qu’ils encadrent.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première solution pour remédier à ce problème, c’est d’orienter les chefs de structures vers des actualités, des études qui montrent l’importance des enjeux du numériques et leur omniprésence dans nos quotidiens. Vous pouvez notamment vous référer à </a:t>
                      </a:r>
                      <a:r>
                        <a:rPr lang="fr" sz="800" u="sng">
                          <a:solidFill>
                            <a:schemeClr val="hlink"/>
                          </a:solidFill>
                          <a:latin typeface="Poppins Medium"/>
                          <a:ea typeface="Poppins Medium"/>
                          <a:cs typeface="Poppins Medium"/>
                          <a:sym typeface="Poppins Medium"/>
                          <a:hlinkClick r:id="rId7"/>
                        </a:rPr>
                        <a:t>l’étude de l’INSEE parue en juin 2023 et portant sur l’illectronisme en France.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c’est de mettre en place des temps de médiation entre les professionnels et leurs supérieurs. En utilisant des modalités comme le “Vis ma vie” ou encore des ateliers de situations problématiques, vous pouvez permettre à ces équipes de faire culture commune, et donc permettre aux supérieurs de comprendre les problématiques de leur équipe.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troisième solution, c’est de revenir clairement sur les obligations de l’employeur sur son équipe, c’est-à-dire garantir le droit à la formation tout au long de la vie de ses employés. Pour appuyer vos propos, vous pouvez vous baser sur le site du </a:t>
                      </a:r>
                      <a:r>
                        <a:rPr lang="fr" sz="800" u="sng">
                          <a:solidFill>
                            <a:schemeClr val="hlink"/>
                          </a:solidFill>
                          <a:latin typeface="Poppins Medium"/>
                          <a:ea typeface="Poppins Medium"/>
                          <a:cs typeface="Poppins Medium"/>
                          <a:sym typeface="Poppins Medium"/>
                          <a:hlinkClick r:id="rId8"/>
                        </a:rPr>
                        <a:t>ministère de l’éducation</a:t>
                      </a:r>
                      <a:r>
                        <a:rPr lang="fr" sz="800">
                          <a:solidFill>
                            <a:srgbClr val="29235C"/>
                          </a:solidFill>
                          <a:latin typeface="Poppins Medium"/>
                          <a:ea typeface="Poppins Medium"/>
                          <a:cs typeface="Poppins Medium"/>
                          <a:sym typeface="Poppins Medium"/>
                        </a:rPr>
                        <a:t> ou encore</a:t>
                      </a:r>
                      <a:r>
                        <a:rPr lang="fr" sz="800" u="sng">
                          <a:solidFill>
                            <a:schemeClr val="hlink"/>
                          </a:solidFill>
                          <a:latin typeface="Poppins Medium"/>
                          <a:ea typeface="Poppins Medium"/>
                          <a:cs typeface="Poppins Medium"/>
                          <a:sym typeface="Poppins Medium"/>
                          <a:hlinkClick r:id="rId9"/>
                        </a:rPr>
                        <a:t> le code du travail. </a:t>
                      </a:r>
                      <a:endParaRPr sz="800">
                        <a:solidFill>
                          <a:srgbClr val="29235C"/>
                        </a:solidFill>
                        <a:highlight>
                          <a:srgbClr val="FF0000"/>
                        </a:highlight>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D500"/>
                      </a:solidFill>
                      <a:prstDash val="solid"/>
                      <a:round/>
                      <a:headEnd len="sm" w="sm" type="none"/>
                      <a:tailEnd len="sm" w="sm" type="none"/>
                    </a:lnT>
                    <a:lnB cap="flat" cmpd="sng" w="9525">
                      <a:solidFill>
                        <a:srgbClr val="FFD5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graphicFrame>
        <p:nvGraphicFramePr>
          <p:cNvPr id="149" name="Google Shape;149;p19"/>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24500"/>
                <a:gridCol w="2266100"/>
                <a:gridCol w="5011850"/>
              </a:tblGrid>
              <a:tr h="347350">
                <a:tc rowSpan="3">
                  <a:txBody>
                    <a:bodyPr/>
                    <a:lstStyle/>
                    <a:p>
                      <a:pPr indent="0" lvl="0" marL="0" rtl="0" algn="l">
                        <a:spcBef>
                          <a:spcPts val="0"/>
                        </a:spcBef>
                        <a:spcAft>
                          <a:spcPts val="0"/>
                        </a:spcAft>
                        <a:buNone/>
                      </a:pPr>
                      <a:r>
                        <a:rPr b="1" lang="fr" sz="1100">
                          <a:solidFill>
                            <a:schemeClr val="lt1"/>
                          </a:solidFill>
                          <a:latin typeface="Poppins"/>
                          <a:ea typeface="Poppins"/>
                          <a:cs typeface="Poppins"/>
                          <a:sym typeface="Poppins"/>
                        </a:rPr>
                        <a:t>Les freins liés à mes conditions de travail</a:t>
                      </a:r>
                      <a:endParaRPr b="1" sz="1100">
                        <a:solidFill>
                          <a:schemeClr val="lt1"/>
                        </a:solidFill>
                        <a:latin typeface="Poppins"/>
                        <a:ea typeface="Poppins"/>
                        <a:cs typeface="Poppins"/>
                        <a:sym typeface="Poppins"/>
                      </a:endParaRPr>
                    </a:p>
                    <a:p>
                      <a:pPr indent="0" lvl="0" marL="0" rtl="0" algn="l">
                        <a:spcBef>
                          <a:spcPts val="0"/>
                        </a:spcBef>
                        <a:spcAft>
                          <a:spcPts val="0"/>
                        </a:spcAft>
                        <a:buNone/>
                      </a:pPr>
                      <a:r>
                        <a:t/>
                      </a:r>
                      <a:endParaRPr b="1" sz="1100">
                        <a:solidFill>
                          <a:schemeClr val="lt1"/>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lang="fr" sz="700">
                          <a:solidFill>
                            <a:schemeClr val="lt1"/>
                          </a:solidFill>
                          <a:latin typeface="Montserrat"/>
                          <a:ea typeface="Montserrat"/>
                          <a:cs typeface="Montserrat"/>
                          <a:sym typeface="Montserrat"/>
                        </a:rPr>
                        <a:t>Parmis les freins liés aux conditions de travail, auquel êtes-vous confronté ?</a:t>
                      </a:r>
                      <a:endParaRPr b="1" sz="1100">
                        <a:solidFill>
                          <a:schemeClr val="lt1"/>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le matériel nécessaire pour faire de l’accompagnement de groupe.”</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 matériel à disposition des professionnels est parfois trop ancien, abîmé, ou alors il n’y a simplement pas de matériel. </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Clr>
                          <a:schemeClr val="dk1"/>
                        </a:buClr>
                        <a:buSzPts val="1100"/>
                        <a:buFont typeface="Arial"/>
                        <a:buNone/>
                      </a:pPr>
                      <a:r>
                        <a:rPr b="1" lang="fr" sz="800">
                          <a:solidFill>
                            <a:srgbClr val="29235C"/>
                          </a:solidFill>
                          <a:latin typeface="Poppins"/>
                          <a:ea typeface="Poppins"/>
                          <a:cs typeface="Poppins"/>
                          <a:sym typeface="Poppins"/>
                        </a:rPr>
                        <a:t>3. </a:t>
                      </a:r>
                      <a:r>
                        <a:rPr b="1" lang="fr" sz="800">
                          <a:solidFill>
                            <a:srgbClr val="29235C"/>
                          </a:solidFill>
                          <a:latin typeface="Poppins"/>
                          <a:ea typeface="Poppins"/>
                          <a:cs typeface="Poppins"/>
                          <a:sym typeface="Poppins"/>
                        </a:rPr>
                        <a:t>Cet argument, on l’entend souvent.. Souvent, les pros commencent par se plaindre de leur équipement. A tort ou à raison, d’ailleurs. Cette histoire de matériel. C’est souvent l’arbre qui cache la forêt, et d’autres peurs moins tangibles bien souvent. </a:t>
                      </a:r>
                      <a:br>
                        <a:rPr b="1" lang="fr" sz="800">
                          <a:solidFill>
                            <a:srgbClr val="29235C"/>
                          </a:solidFill>
                          <a:latin typeface="Poppins"/>
                          <a:ea typeface="Poppins"/>
                          <a:cs typeface="Poppins"/>
                          <a:sym typeface="Poppins"/>
                        </a:rPr>
                      </a:br>
                      <a:br>
                        <a:rPr lang="fr" sz="800">
                          <a:solidFill>
                            <a:srgbClr val="29235C"/>
                          </a:solidFill>
                          <a:latin typeface="Poppins Medium"/>
                          <a:ea typeface="Poppins Medium"/>
                          <a:cs typeface="Poppins Medium"/>
                          <a:sym typeface="Poppins Medium"/>
                        </a:rPr>
                      </a:br>
                      <a:r>
                        <a:rPr b="1" lang="fr" sz="800">
                          <a:solidFill>
                            <a:srgbClr val="29235C"/>
                          </a:solidFill>
                          <a:latin typeface="Poppins"/>
                          <a:ea typeface="Poppins"/>
                          <a:cs typeface="Poppins"/>
                          <a:sym typeface="Poppins"/>
                        </a:rPr>
                        <a:t>Alors. 1ère solution. </a:t>
                      </a:r>
                      <a:r>
                        <a:rPr lang="fr" sz="800">
                          <a:solidFill>
                            <a:srgbClr val="29235C"/>
                          </a:solidFill>
                          <a:latin typeface="Poppins Medium"/>
                          <a:ea typeface="Poppins Medium"/>
                          <a:cs typeface="Poppins Medium"/>
                          <a:sym typeface="Poppins Medium"/>
                        </a:rPr>
                        <a:t>Suggérer aux pros de miser sur du matériel reconditionné. Car pour faire de l'administratif en ligne c’est largement suffisant. Pour en savoir plus, il existe de nombreuses structures qui peuvent accompagner sur l’équipement reconditionné, on peut citer </a:t>
                      </a:r>
                      <a:r>
                        <a:rPr lang="fr" sz="800" u="sng">
                          <a:solidFill>
                            <a:schemeClr val="hlink"/>
                          </a:solidFill>
                          <a:latin typeface="Poppins Medium"/>
                          <a:ea typeface="Poppins Medium"/>
                          <a:cs typeface="Poppins Medium"/>
                          <a:sym typeface="Poppins Medium"/>
                          <a:hlinkClick r:id="rId4"/>
                        </a:rPr>
                        <a:t>Solidatech </a:t>
                      </a:r>
                      <a:r>
                        <a:rPr lang="fr" sz="800">
                          <a:solidFill>
                            <a:srgbClr val="29235C"/>
                          </a:solidFill>
                          <a:latin typeface="Poppins Medium"/>
                          <a:ea typeface="Poppins Medium"/>
                          <a:cs typeface="Poppins Medium"/>
                          <a:sym typeface="Poppins Medium"/>
                        </a:rPr>
                        <a:t> ou encore </a:t>
                      </a:r>
                      <a:r>
                        <a:rPr lang="fr" sz="800" u="sng">
                          <a:solidFill>
                            <a:schemeClr val="hlink"/>
                          </a:solidFill>
                          <a:latin typeface="Poppins Medium"/>
                          <a:ea typeface="Poppins Medium"/>
                          <a:cs typeface="Poppins Medium"/>
                          <a:sym typeface="Poppins Medium"/>
                          <a:hlinkClick r:id="rId5"/>
                        </a:rPr>
                        <a:t>Weefund.</a:t>
                      </a:r>
                      <a:br>
                        <a:rPr lang="fr" sz="800">
                          <a:solidFill>
                            <a:srgbClr val="29235C"/>
                          </a:solidFill>
                          <a:latin typeface="Poppins Medium"/>
                          <a:ea typeface="Poppins Medium"/>
                          <a:cs typeface="Poppins Medium"/>
                          <a:sym typeface="Poppins Medium"/>
                        </a:rPr>
                      </a:b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Clr>
                          <a:schemeClr val="dk1"/>
                        </a:buClr>
                        <a:buSzPts val="1100"/>
                        <a:buFont typeface="Arial"/>
                        <a:buNone/>
                      </a:pPr>
                      <a:r>
                        <a:rPr b="1" lang="fr" sz="800">
                          <a:solidFill>
                            <a:srgbClr val="29235C"/>
                          </a:solidFill>
                          <a:latin typeface="Poppins"/>
                          <a:ea typeface="Poppins"/>
                          <a:cs typeface="Poppins"/>
                          <a:sym typeface="Poppins"/>
                        </a:rPr>
                        <a:t>2ème solution. </a:t>
                      </a:r>
                      <a:r>
                        <a:rPr lang="fr" sz="800">
                          <a:solidFill>
                            <a:srgbClr val="29235C"/>
                          </a:solidFill>
                          <a:latin typeface="Poppins Medium"/>
                          <a:ea typeface="Poppins Medium"/>
                          <a:cs typeface="Poppins Medium"/>
                          <a:sym typeface="Poppins Medium"/>
                        </a:rPr>
                        <a:t>Encourager les professionnels à mener des ateliers en s’appuyant sur des fiches papiers ou des impressions maison, pour expliciter les concepts. </a:t>
                      </a:r>
                      <a:br>
                        <a:rPr lang="fr" sz="800">
                          <a:solidFill>
                            <a:srgbClr val="29235C"/>
                          </a:solidFill>
                          <a:latin typeface="Poppins Medium"/>
                          <a:ea typeface="Poppins Medium"/>
                          <a:cs typeface="Poppins Medium"/>
                          <a:sym typeface="Poppins Medium"/>
                        </a:rPr>
                      </a:br>
                      <a:br>
                        <a:rPr lang="fr" sz="800">
                          <a:solidFill>
                            <a:srgbClr val="29235C"/>
                          </a:solidFill>
                          <a:latin typeface="Poppins Medium"/>
                          <a:ea typeface="Poppins Medium"/>
                          <a:cs typeface="Poppins Medium"/>
                          <a:sym typeface="Poppins Medium"/>
                        </a:rPr>
                      </a:br>
                      <a:r>
                        <a:rPr b="1" lang="fr" sz="800">
                          <a:solidFill>
                            <a:srgbClr val="29235C"/>
                          </a:solidFill>
                          <a:latin typeface="Poppins"/>
                          <a:ea typeface="Poppins"/>
                          <a:cs typeface="Poppins"/>
                          <a:sym typeface="Poppins"/>
                        </a:rPr>
                        <a:t>3ème solution. </a:t>
                      </a:r>
                      <a:r>
                        <a:rPr lang="fr" sz="800">
                          <a:solidFill>
                            <a:srgbClr val="29235C"/>
                          </a:solidFill>
                          <a:latin typeface="Poppins Medium"/>
                          <a:ea typeface="Poppins Medium"/>
                          <a:cs typeface="Poppins Medium"/>
                          <a:sym typeface="Poppins Medium"/>
                        </a:rPr>
                        <a:t>Rappeler enfin aux pros que le BYOD, c’est à dire le bring your own device, en français “Apporte ton matériel”, c’est souvent la meilleure des méthodes. En accompagnant les usagers sur leur matériel perso, on s’appuie sur leur connaissance de l’appareil, et on diminue leur appréhension. En plus, ce qui est paramétré sur leur téléphone peut-être sauvegardé tout comme les mots de passe. </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le temps de me former.” </a:t>
                      </a:r>
                      <a:br>
                        <a:rPr lang="fr" sz="800">
                          <a:solidFill>
                            <a:schemeClr val="lt1"/>
                          </a:solidFill>
                          <a:latin typeface="Poppins Medium"/>
                          <a:ea typeface="Poppins Medium"/>
                          <a:cs typeface="Poppins Medium"/>
                          <a:sym typeface="Poppins Medium"/>
                        </a:rPr>
                      </a:br>
                      <a:r>
                        <a:rPr lang="fr" sz="800">
                          <a:solidFill>
                            <a:schemeClr val="lt1"/>
                          </a:solidFill>
                          <a:latin typeface="Poppins Light"/>
                          <a:ea typeface="Poppins Light"/>
                          <a:cs typeface="Poppins Light"/>
                          <a:sym typeface="Poppins Light"/>
                        </a:rPr>
                        <a:t>Les professionnels ont souvent des emplois du temps chargés. Il est parfois difficile pour eux d’allouer du temps à de la formation.</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4 </a:t>
                      </a:r>
                      <a:r>
                        <a:rPr b="1" lang="fr" sz="800">
                          <a:solidFill>
                            <a:srgbClr val="29235C"/>
                          </a:solidFill>
                          <a:latin typeface="Poppins"/>
                          <a:ea typeface="Poppins"/>
                          <a:cs typeface="Poppins"/>
                          <a:sym typeface="Poppins"/>
                        </a:rPr>
                        <a:t>Le temps, c’est précieux. Et les pros n’en ont généralement pas trop. Souvent, leurs emplois du temps chargés ne leur permettent pas d’allouer du temps à la formation, en tous cas dans ses formats standards.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première solution</a:t>
                      </a:r>
                      <a:r>
                        <a:rPr lang="fr" sz="800">
                          <a:solidFill>
                            <a:srgbClr val="29235C"/>
                          </a:solidFill>
                          <a:latin typeface="Poppins Medium"/>
                          <a:ea typeface="Poppins Medium"/>
                          <a:cs typeface="Poppins Medium"/>
                          <a:sym typeface="Poppins Medium"/>
                        </a:rPr>
                        <a:t> qui s’offre à nous, c’est de montrer aux pros les évolutions de la formation professionnelle, et les possibilités offertes par les formats numériques pour contourner les contraintes des professionnels (comme la formation hybride par exemple mêlant temps en présentiel et temps en distanciel) Et pour les laisser aller plus loin par eux-même, vous pouvez par exemple les rediriger vers l’article de David Maily nommé </a:t>
                      </a:r>
                      <a:r>
                        <a:rPr lang="fr" sz="800" u="sng">
                          <a:solidFill>
                            <a:schemeClr val="hlink"/>
                          </a:solidFill>
                          <a:latin typeface="Poppins Medium"/>
                          <a:ea typeface="Poppins Medium"/>
                          <a:cs typeface="Poppins Medium"/>
                          <a:sym typeface="Poppins Medium"/>
                          <a:hlinkClick r:id="rId6"/>
                        </a:rPr>
                        <a:t>“L'hybridation en formation : avantages et inconvénients”</a:t>
                      </a:r>
                      <a:r>
                        <a:rPr lang="fr" sz="800">
                          <a:solidFill>
                            <a:srgbClr val="29235C"/>
                          </a:solidFill>
                          <a:latin typeface="Poppins Medium"/>
                          <a:ea typeface="Poppins Medium"/>
                          <a:cs typeface="Poppins Medium"/>
                          <a:sym typeface="Poppins Medium"/>
                        </a:rPr>
                        <a:t>, qui explicite les avantages de la formation hybride.</a:t>
                      </a:r>
                      <a:br>
                        <a:rPr lang="fr" sz="800">
                          <a:solidFill>
                            <a:srgbClr val="29235C"/>
                          </a:solidFill>
                          <a:latin typeface="Poppins Medium"/>
                          <a:ea typeface="Poppins Medium"/>
                          <a:cs typeface="Poppins Medium"/>
                          <a:sym typeface="Poppins Medium"/>
                        </a:rPr>
                      </a:br>
                      <a:br>
                        <a:rPr lang="fr" sz="800">
                          <a:solidFill>
                            <a:srgbClr val="29235C"/>
                          </a:solidFill>
                          <a:latin typeface="Poppins Medium"/>
                          <a:ea typeface="Poppins Medium"/>
                          <a:cs typeface="Poppins Medium"/>
                          <a:sym typeface="Poppins Medium"/>
                        </a:rPr>
                      </a:br>
                      <a:r>
                        <a:rPr b="1" lang="fr" sz="800">
                          <a:solidFill>
                            <a:srgbClr val="29235C"/>
                          </a:solidFill>
                          <a:latin typeface="Poppins"/>
                          <a:ea typeface="Poppins"/>
                          <a:cs typeface="Poppins"/>
                          <a:sym typeface="Poppins"/>
                        </a:rPr>
                        <a:t>Notre deuxième solution</a:t>
                      </a:r>
                      <a:r>
                        <a:rPr lang="fr" sz="800">
                          <a:solidFill>
                            <a:srgbClr val="29235C"/>
                          </a:solidFill>
                          <a:latin typeface="Poppins Medium"/>
                          <a:ea typeface="Poppins Medium"/>
                          <a:cs typeface="Poppins Medium"/>
                          <a:sym typeface="Poppins Medium"/>
                        </a:rPr>
                        <a:t>, c’est de mettre en place ces formations hybrides. On peut organiser des sessions régulières pour faciliter l’accès des professionnels.</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Et la troisième solution</a:t>
                      </a:r>
                      <a:r>
                        <a:rPr lang="fr" sz="800">
                          <a:solidFill>
                            <a:srgbClr val="29235C"/>
                          </a:solidFill>
                          <a:latin typeface="Poppins Medium"/>
                          <a:ea typeface="Poppins Medium"/>
                          <a:cs typeface="Poppins Medium"/>
                          <a:sym typeface="Poppins Medium"/>
                        </a:rPr>
                        <a:t> c’est d’expliquer aux professionnels que le but de se former c’est être plus efficace dans ses tâches professionnelles, et donc de gagner du temps.</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solid"/>
                      <a:round/>
                      <a:headEnd len="sm" w="sm" type="none"/>
                      <a:tailEnd len="sm" w="sm" type="none"/>
                    </a:lnB>
                    <a:solidFill>
                      <a:schemeClr val="lt1"/>
                    </a:solidFill>
                  </a:tcPr>
                </a:tc>
              </a:tr>
              <a:tr h="227630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“Si je me forme, je vais me retrouver à gérer encore plus de bénéficiaires.”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doivent déjà accompagner de nombreux usagers, ils n’ont pas envie de multiplier ce nombre en devenant le référent sur plus de situations.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5563"/>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5. </a:t>
                      </a:r>
                      <a:r>
                        <a:rPr b="1" lang="fr" sz="800">
                          <a:solidFill>
                            <a:srgbClr val="29235C"/>
                          </a:solidFill>
                          <a:latin typeface="Poppins"/>
                          <a:ea typeface="Poppins"/>
                          <a:cs typeface="Poppins"/>
                          <a:sym typeface="Poppins"/>
                        </a:rPr>
                        <a:t>On s’en doute, les pros n’ont pas envie de se retrouver à être submergés de travail. Déjà qu’ils ont l’impression de devoir gérer beaucoup de problèmes à la fois et que cela peut sortir du cadre de leur mission parfois. Ils peuvent craindre que la formation ne viennent augmenter la liste de leurs missions. </a:t>
                      </a:r>
                      <a:br>
                        <a:rPr b="1" lang="fr" sz="800">
                          <a:solidFill>
                            <a:srgbClr val="29235C"/>
                          </a:solidFill>
                          <a:latin typeface="Poppins"/>
                          <a:ea typeface="Poppins"/>
                          <a:cs typeface="Poppins"/>
                          <a:sym typeface="Poppins"/>
                        </a:rPr>
                      </a:br>
                      <a:br>
                        <a:rPr b="1" lang="fr" sz="800">
                          <a:solidFill>
                            <a:srgbClr val="29235C"/>
                          </a:solidFill>
                          <a:latin typeface="Poppins"/>
                          <a:ea typeface="Poppins"/>
                          <a:cs typeface="Poppins"/>
                          <a:sym typeface="Poppins"/>
                        </a:rPr>
                      </a:br>
                      <a:r>
                        <a:rPr b="1" lang="fr" sz="800">
                          <a:solidFill>
                            <a:srgbClr val="29235C"/>
                          </a:solidFill>
                          <a:latin typeface="Poppins"/>
                          <a:ea typeface="Poppins"/>
                          <a:cs typeface="Poppins"/>
                          <a:sym typeface="Poppins"/>
                        </a:rPr>
                        <a:t>Premièrement</a:t>
                      </a:r>
                      <a:r>
                        <a:rPr lang="fr" sz="800">
                          <a:solidFill>
                            <a:srgbClr val="29235C"/>
                          </a:solidFill>
                          <a:latin typeface="Poppins Medium"/>
                          <a:ea typeface="Poppins Medium"/>
                          <a:cs typeface="Poppins Medium"/>
                          <a:sym typeface="Poppins Medium"/>
                        </a:rPr>
                        <a:t>, vous pouvez leur rappeler que se former ne veut pas forcément dire devenir multi-tâche. Suivre une formation leur permet d’être plus efficace dans les missions qui sont déjà les leurs.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highlight>
                          <a:srgbClr val="00FF00"/>
                        </a:highlight>
                        <a:latin typeface="Poppins Medium"/>
                        <a:ea typeface="Poppins Medium"/>
                        <a:cs typeface="Poppins Medium"/>
                        <a:sym typeface="Poppins Medium"/>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Deuxièmement</a:t>
                      </a:r>
                      <a:r>
                        <a:rPr lang="fr" sz="800">
                          <a:solidFill>
                            <a:srgbClr val="29235C"/>
                          </a:solidFill>
                          <a:latin typeface="Poppins Medium"/>
                          <a:ea typeface="Poppins Medium"/>
                          <a:cs typeface="Poppins Medium"/>
                          <a:sym typeface="Poppins Medium"/>
                        </a:rPr>
                        <a:t>, vous pouvez leur expliquer que ce n’est pas le fait de se former à l’accompagnement numérique qui fera exploser leurs nombres de bénéficiaires à accompagner. C’est plutôt le numérique et la transformation numérique des administrations publiques notamment ! </a:t>
                      </a:r>
                      <a:r>
                        <a:rPr lang="fr" sz="800">
                          <a:solidFill>
                            <a:srgbClr val="29235C"/>
                          </a:solidFill>
                          <a:latin typeface="Poppins Medium"/>
                          <a:ea typeface="Poppins Medium"/>
                          <a:cs typeface="Poppins Medium"/>
                          <a:sym typeface="Poppins Medium"/>
                        </a:rPr>
                        <a:t>Cela devient une couche de problèmes supplémentaires pour un grand nombre de personnes mais en se formant, ils seront en capacité d’y répondre plus facilement.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Clr>
                          <a:schemeClr val="dk1"/>
                        </a:buClr>
                        <a:buSzPts val="1100"/>
                        <a:buFont typeface="Arial"/>
                        <a:buNone/>
                      </a:pPr>
                      <a:r>
                        <a:rPr b="1" lang="fr" sz="800">
                          <a:solidFill>
                            <a:srgbClr val="29235C"/>
                          </a:solidFill>
                          <a:latin typeface="Poppins"/>
                          <a:ea typeface="Poppins"/>
                          <a:cs typeface="Poppins"/>
                          <a:sym typeface="Poppins"/>
                        </a:rPr>
                        <a:t>Et troisièmement</a:t>
                      </a:r>
                      <a:r>
                        <a:rPr lang="fr" sz="800">
                          <a:solidFill>
                            <a:srgbClr val="29235C"/>
                          </a:solidFill>
                          <a:latin typeface="Poppins Medium"/>
                          <a:ea typeface="Poppins Medium"/>
                          <a:cs typeface="Poppins Medium"/>
                          <a:sym typeface="Poppins Medium"/>
                        </a:rPr>
                        <a:t>, vous pouvez mettre en place un atelier de diagnostic pour les faire formuler leurs besoins de formation sur la base de situations professionnelles dans lesquelles il se sentent en difficulté. </a:t>
                      </a:r>
                      <a:r>
                        <a:rPr lang="fr" sz="800">
                          <a:solidFill>
                            <a:srgbClr val="29235C"/>
                          </a:solidFill>
                          <a:latin typeface="Poppins Medium"/>
                          <a:ea typeface="Poppins Medium"/>
                          <a:cs typeface="Poppins Medium"/>
                          <a:sym typeface="Poppins Medium"/>
                        </a:rPr>
                        <a:t>Cette étape peut leur faire prendre conscience de leurs besoins et les rassurer sur la finalité de la formation.</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29235C">
                          <a:alpha val="0"/>
                        </a:srgbClr>
                      </a:solidFill>
                      <a:prstDash val="solid"/>
                      <a:round/>
                      <a:headEnd len="sm" w="sm" type="none"/>
                      <a:tailEnd len="sm" w="sm" type="none"/>
                    </a:lnB>
                    <a:solidFill>
                      <a:schemeClr val="lt1"/>
                    </a:solidFill>
                  </a:tcPr>
                </a:tc>
              </a:tr>
            </a:tbl>
          </a:graphicData>
        </a:graphic>
      </p:graphicFrame>
      <p:sp>
        <p:nvSpPr>
          <p:cNvPr id="150" name="Google Shape;150;p19"/>
          <p:cNvSpPr txBox="1"/>
          <p:nvPr/>
        </p:nvSpPr>
        <p:spPr>
          <a:xfrm>
            <a:off x="9507225" y="514350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https://pro.global-exam.com/fr/blog/analysez-besoins-formation-entreprise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 name="Shape 154"/>
        <p:cNvGrpSpPr/>
        <p:nvPr/>
      </p:nvGrpSpPr>
      <p:grpSpPr>
        <a:xfrm>
          <a:off x="0" y="0"/>
          <a:ext cx="0" cy="0"/>
          <a:chOff x="0" y="0"/>
          <a:chExt cx="0" cy="0"/>
        </a:xfrm>
      </p:grpSpPr>
      <p:graphicFrame>
        <p:nvGraphicFramePr>
          <p:cNvPr id="155" name="Google Shape;155;p20"/>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23075"/>
                <a:gridCol w="3635325"/>
                <a:gridCol w="3635325"/>
              </a:tblGrid>
              <a:tr h="347350">
                <a:tc rowSpan="3">
                  <a:txBody>
                    <a:bodyPr/>
                    <a:lstStyle/>
                    <a:p>
                      <a:pPr indent="0" lvl="0" marL="0" rtl="0" algn="l">
                        <a:spcBef>
                          <a:spcPts val="0"/>
                        </a:spcBef>
                        <a:spcAft>
                          <a:spcPts val="0"/>
                        </a:spcAft>
                        <a:buNone/>
                      </a:pPr>
                      <a:r>
                        <a:rPr b="1" lang="fr" sz="1100">
                          <a:solidFill>
                            <a:schemeClr val="lt1"/>
                          </a:solidFill>
                          <a:latin typeface="Poppins"/>
                          <a:ea typeface="Poppins"/>
                          <a:cs typeface="Poppins"/>
                          <a:sym typeface="Poppins"/>
                        </a:rPr>
                        <a:t>Les freins liés à la formation pro</a:t>
                      </a:r>
                      <a:endParaRPr b="1" sz="1100">
                        <a:solidFill>
                          <a:schemeClr val="lt1"/>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“La formation ne va pas répondre à mes besoins, ce n’est pas ça qui va m’aider.”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n’identifient pas systématiquement le contenu et les apports de la formation, et peuvent donc penser que la formation ne répond pas à leurs besoins.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6. </a:t>
                      </a:r>
                      <a:r>
                        <a:rPr b="1" lang="fr" sz="800">
                          <a:solidFill>
                            <a:srgbClr val="29235C"/>
                          </a:solidFill>
                          <a:latin typeface="Poppins"/>
                          <a:ea typeface="Poppins"/>
                          <a:cs typeface="Poppins"/>
                          <a:sym typeface="Poppins"/>
                        </a:rPr>
                        <a:t>Quand les professionnels ne comprennent pas précisément le contenu de la formation et la façon dont ça peut leur servir, il est difficile de les embarquer.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Alors la première solution,</a:t>
                      </a:r>
                      <a:r>
                        <a:rPr lang="fr" sz="800">
                          <a:solidFill>
                            <a:srgbClr val="29235C"/>
                          </a:solidFill>
                          <a:latin typeface="Poppins"/>
                          <a:ea typeface="Poppins"/>
                          <a:cs typeface="Poppins"/>
                          <a:sym typeface="Poppins"/>
                        </a:rPr>
                        <a:t> la plus simple, c’est de fournir le programme détaillé de la formation, pour leur permettre de comprendre précisément de quoi il est question. Pour écrire ce programme, ils peuvent se baser sur des guides comme </a:t>
                      </a:r>
                      <a:r>
                        <a:rPr lang="fr" sz="800" u="sng">
                          <a:solidFill>
                            <a:schemeClr val="hlink"/>
                          </a:solidFill>
                          <a:latin typeface="Poppins"/>
                          <a:ea typeface="Poppins"/>
                          <a:cs typeface="Poppins"/>
                          <a:sym typeface="Poppins"/>
                          <a:hlinkClick r:id="rId4"/>
                        </a:rPr>
                        <a:t>cet article intitulé “Comment rédiger un programme de formation ?”.</a:t>
                      </a:r>
                      <a:r>
                        <a:rPr lang="fr" sz="800">
                          <a:solidFill>
                            <a:srgbClr val="29235C"/>
                          </a:solidFill>
                          <a:latin typeface="Poppins"/>
                          <a:ea typeface="Poppins"/>
                          <a:cs typeface="Poppins"/>
                          <a:sym typeface="Poppins"/>
                        </a:rPr>
                        <a:t> </a:t>
                      </a:r>
                      <a:br>
                        <a:rPr lang="fr" sz="800">
                          <a:solidFill>
                            <a:srgbClr val="29235C"/>
                          </a:solidFill>
                          <a:latin typeface="Poppins"/>
                          <a:ea typeface="Poppins"/>
                          <a:cs typeface="Poppins"/>
                          <a:sym typeface="Poppins"/>
                        </a:rPr>
                      </a:br>
                      <a:endParaRPr sz="800">
                        <a:solidFill>
                          <a:srgbClr val="29235C"/>
                        </a:solidFill>
                        <a:latin typeface="Poppins"/>
                        <a:ea typeface="Poppins"/>
                        <a:cs typeface="Poppins"/>
                        <a:sym typeface="Poppins"/>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La deuxième solution, </a:t>
                      </a:r>
                      <a:r>
                        <a:rPr lang="fr" sz="800">
                          <a:solidFill>
                            <a:srgbClr val="29235C"/>
                          </a:solidFill>
                          <a:latin typeface="Poppins"/>
                          <a:ea typeface="Poppins"/>
                          <a:cs typeface="Poppins"/>
                          <a:sym typeface="Poppins"/>
                        </a:rPr>
                        <a:t>c’est de proposer des entretiens individuels avec un formateur. En discutant du parcours professionnel et des difficultés du professionnel, on peut définir ses besoins et lui faire comprendre l’utilité de la formation par rapport à sa situation.</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b="1" lang="fr" sz="800">
                          <a:solidFill>
                            <a:srgbClr val="29235C"/>
                          </a:solidFill>
                          <a:latin typeface="Poppins"/>
                          <a:ea typeface="Poppins"/>
                          <a:cs typeface="Poppins"/>
                          <a:sym typeface="Poppins"/>
                        </a:rPr>
                        <a:t>Enfin la troisième solution, </a:t>
                      </a:r>
                      <a:r>
                        <a:rPr lang="fr" sz="800">
                          <a:solidFill>
                            <a:srgbClr val="29235C"/>
                          </a:solidFill>
                          <a:latin typeface="Poppins"/>
                          <a:ea typeface="Poppins"/>
                          <a:cs typeface="Poppins"/>
                          <a:sym typeface="Poppins"/>
                        </a:rPr>
                        <a:t>c’est d’envoyer aux professionnels un formulaire de recueil d</a:t>
                      </a:r>
                      <a:r>
                        <a:rPr lang="fr" sz="800">
                          <a:solidFill>
                            <a:srgbClr val="29235C"/>
                          </a:solidFill>
                          <a:latin typeface="Poppins"/>
                          <a:ea typeface="Poppins"/>
                          <a:cs typeface="Poppins"/>
                          <a:sym typeface="Poppins"/>
                        </a:rPr>
                        <a:t>e besoins pour comprendre leurs difficultés, et ensuite pouvoir établir des liens entre les besoins soulevés et le contenu de la formation.</a:t>
                      </a:r>
                      <a:endParaRPr sz="800">
                        <a:solidFill>
                          <a:srgbClr val="29235C"/>
                        </a:solidFill>
                        <a:latin typeface="Poppins"/>
                        <a:ea typeface="Poppins"/>
                        <a:cs typeface="Poppins"/>
                        <a:sym typeface="Poppins"/>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alpha val="0"/>
                        </a:srgbClr>
                      </a:solidFill>
                      <a:prstDash val="solid"/>
                      <a:round/>
                      <a:headEnd len="sm" w="sm" type="none"/>
                      <a:tailEnd len="sm" w="sm" type="none"/>
                    </a:lnT>
                    <a:lnB cap="flat" cmpd="sng" w="9525">
                      <a:solidFill>
                        <a:srgbClr val="39BCBD"/>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ne comprends pas l’objectif de la formation, on va faire de la bureautique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considèrent parfois la formation autour du numérique comme du développement de compétences manipulatoires, et n’identifient pas </a:t>
                      </a:r>
                      <a:r>
                        <a:rPr lang="fr" sz="800">
                          <a:solidFill>
                            <a:schemeClr val="lt1"/>
                          </a:solidFill>
                          <a:latin typeface="Poppins Light"/>
                          <a:ea typeface="Poppins Light"/>
                          <a:cs typeface="Poppins Light"/>
                          <a:sym typeface="Poppins Light"/>
                        </a:rPr>
                        <a:t>les enjeux </a:t>
                      </a:r>
                      <a:r>
                        <a:rPr lang="fr" sz="800">
                          <a:solidFill>
                            <a:schemeClr val="lt1"/>
                          </a:solidFill>
                          <a:latin typeface="Poppins Light"/>
                          <a:ea typeface="Poppins Light"/>
                          <a:cs typeface="Poppins Light"/>
                          <a:sym typeface="Poppins Light"/>
                        </a:rPr>
                        <a:t>de l’accompagnement au développement des compétences numériques des publics. </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7. </a:t>
                      </a:r>
                      <a:r>
                        <a:rPr b="1" lang="fr" sz="800">
                          <a:solidFill>
                            <a:srgbClr val="29235C"/>
                          </a:solidFill>
                          <a:latin typeface="Poppins"/>
                          <a:ea typeface="Poppins"/>
                          <a:cs typeface="Poppins"/>
                          <a:sym typeface="Poppins"/>
                        </a:rPr>
                        <a:t>Quand on parle de formation sur les enjeux du numérique, certains professionnels y voient une formation à l’utilisation d’outils numériques, par exemple pour maîtriser des logiciels de bureautique.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Notre première solution, c’est de partager des sites de ressources pédagogiques abordant tous les sujets du numérique, et pas seulement les compétences manipulatoires ! Vous pouvez vous rendre sur </a:t>
                      </a:r>
                      <a:r>
                        <a:rPr lang="fr" sz="800" u="sng">
                          <a:solidFill>
                            <a:schemeClr val="hlink"/>
                          </a:solidFill>
                          <a:latin typeface="Poppins"/>
                          <a:ea typeface="Poppins"/>
                          <a:cs typeface="Poppins"/>
                          <a:sym typeface="Poppins"/>
                          <a:hlinkClick r:id="rId5"/>
                        </a:rPr>
                        <a:t>laressoucerie.cool,</a:t>
                      </a:r>
                      <a:r>
                        <a:rPr lang="fr" sz="800">
                          <a:solidFill>
                            <a:srgbClr val="29235C"/>
                          </a:solidFill>
                          <a:latin typeface="Poppins"/>
                          <a:ea typeface="Poppins"/>
                          <a:cs typeface="Poppins"/>
                          <a:sym typeface="Poppins"/>
                        </a:rPr>
                        <a:t> un site de ressources pédagogiques. </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La deuxième solution peut être de proposer des webinaires dédiés à des sujets du numérique et aux enjeux de l’inclusion numérique pour acculturer les professionnels. On peut notamment citer les </a:t>
                      </a:r>
                      <a:r>
                        <a:rPr lang="fr" sz="800" u="sng">
                          <a:solidFill>
                            <a:schemeClr val="hlink"/>
                          </a:solidFill>
                          <a:latin typeface="Poppins"/>
                          <a:ea typeface="Poppins"/>
                          <a:cs typeface="Poppins"/>
                          <a:sym typeface="Poppins"/>
                          <a:hlinkClick r:id="rId6"/>
                        </a:rPr>
                        <a:t>webinaires de la Mednum.</a:t>
                      </a:r>
                      <a:br>
                        <a:rPr lang="fr" sz="800">
                          <a:solidFill>
                            <a:srgbClr val="29235C"/>
                          </a:solidFill>
                          <a:latin typeface="Poppins"/>
                          <a:ea typeface="Poppins"/>
                          <a:cs typeface="Poppins"/>
                          <a:sym typeface="Poppins"/>
                        </a:rPr>
                      </a:br>
                      <a:br>
                        <a:rPr lang="fr" sz="800">
                          <a:solidFill>
                            <a:srgbClr val="29235C"/>
                          </a:solidFill>
                          <a:latin typeface="Poppins"/>
                          <a:ea typeface="Poppins"/>
                          <a:cs typeface="Poppins"/>
                          <a:sym typeface="Poppins"/>
                        </a:rPr>
                      </a:br>
                      <a:r>
                        <a:rPr lang="fr" sz="800">
                          <a:solidFill>
                            <a:srgbClr val="29235C"/>
                          </a:solidFill>
                          <a:latin typeface="Poppins"/>
                          <a:ea typeface="Poppins"/>
                          <a:cs typeface="Poppins"/>
                          <a:sym typeface="Poppins"/>
                        </a:rPr>
                        <a:t>La troisième solution, c’est de se concentrer sur la formation : en détaillant l’objectif général de la formation et les compétences développées, on peut écarter les incompréhensions des professionnels.</a:t>
                      </a:r>
                      <a:endParaRPr sz="800">
                        <a:solidFill>
                          <a:srgbClr val="29235C"/>
                        </a:solidFill>
                        <a:latin typeface="Poppins"/>
                        <a:ea typeface="Poppins"/>
                        <a:cs typeface="Poppins"/>
                        <a:sym typeface="Poppins"/>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39BCBD"/>
                      </a:solidFill>
                      <a:prstDash val="solid"/>
                      <a:round/>
                      <a:headEnd len="sm" w="sm" type="none"/>
                      <a:tailEnd len="sm" w="sm" type="none"/>
                    </a:lnT>
                    <a:lnB cap="flat" cmpd="sng" w="9525">
                      <a:solidFill>
                        <a:srgbClr val="39BCBD"/>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“Je n’ai pas envie de retourner à l’école.” </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Certains professionnels perçoivent la formation comme une modalité d’apprentissage très scolaire, ce qui peut provoquer un blocage.</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9BCBD"/>
                    </a:solidFill>
                  </a:tcPr>
                </a:tc>
                <a:tc>
                  <a:txBody>
                    <a:bodyPr/>
                    <a:lstStyle/>
                    <a:p>
                      <a:pPr indent="0" lvl="0" marL="0" rtl="0" algn="l">
                        <a:spcBef>
                          <a:spcPts val="0"/>
                        </a:spcBef>
                        <a:spcAft>
                          <a:spcPts val="0"/>
                        </a:spcAft>
                        <a:buNone/>
                      </a:pPr>
                      <a:r>
                        <a:rPr lang="fr" sz="800">
                          <a:solidFill>
                            <a:srgbClr val="29235C"/>
                          </a:solidFill>
                          <a:latin typeface="Poppins"/>
                          <a:ea typeface="Poppins"/>
                          <a:cs typeface="Poppins"/>
                          <a:sym typeface="Poppins"/>
                        </a:rPr>
                        <a:t>8. (erreur -&gt; 7.2) </a:t>
                      </a:r>
                      <a:r>
                        <a:rPr lang="fr" sz="800">
                          <a:solidFill>
                            <a:srgbClr val="29235C"/>
                          </a:solidFill>
                          <a:latin typeface="Poppins"/>
                          <a:ea typeface="Poppins"/>
                          <a:cs typeface="Poppins"/>
                          <a:sym typeface="Poppins"/>
                        </a:rPr>
                        <a:t>Pour certains, la formation professionnelle, c’est un peu comme retourner à l’école : ils imaginent des heures de cours descendants, sans aucune interaction, c’est sûr que ça ne donne pas envie. </a:t>
                      </a:r>
                      <a:br>
                        <a:rPr lang="fr" sz="800">
                          <a:solidFill>
                            <a:srgbClr val="29235C"/>
                          </a:solidFill>
                          <a:latin typeface="Poppins"/>
                          <a:ea typeface="Poppins"/>
                          <a:cs typeface="Poppins"/>
                          <a:sym typeface="Poppins"/>
                        </a:rPr>
                      </a:br>
                      <a:br>
                        <a:rPr lang="fr" sz="800">
                          <a:solidFill>
                            <a:srgbClr val="29235C"/>
                          </a:solidFill>
                          <a:latin typeface="Poppins"/>
                          <a:ea typeface="Poppins"/>
                          <a:cs typeface="Poppins"/>
                          <a:sym typeface="Poppins"/>
                        </a:rPr>
                      </a:br>
                      <a:r>
                        <a:rPr lang="fr" sz="800">
                          <a:solidFill>
                            <a:srgbClr val="29235C"/>
                          </a:solidFill>
                          <a:latin typeface="Poppins"/>
                          <a:ea typeface="Poppins"/>
                          <a:cs typeface="Poppins"/>
                          <a:sym typeface="Poppins"/>
                        </a:rPr>
                        <a:t>Pour remédier à ce problème, la première solution, c’est de diriger vers des plateformes d’apprentissage en ligne originales et ludiques. Faire découvrir d’autre modalités d’apprentissage peut déjà lever des barrières. Vous pouvez par exemple les orienter vers la plateforme </a:t>
                      </a:r>
                      <a:r>
                        <a:rPr lang="fr" sz="800" u="sng">
                          <a:solidFill>
                            <a:schemeClr val="hlink"/>
                          </a:solidFill>
                          <a:latin typeface="Poppins"/>
                          <a:ea typeface="Poppins"/>
                          <a:cs typeface="Poppins"/>
                          <a:sym typeface="Poppins"/>
                          <a:hlinkClick r:id="rId7"/>
                        </a:rPr>
                        <a:t>https://www.fun-mooc.fr/fr/</a:t>
                      </a:r>
                      <a:r>
                        <a:rPr lang="fr" sz="800">
                          <a:solidFill>
                            <a:srgbClr val="29235C"/>
                          </a:solidFill>
                          <a:latin typeface="Poppins"/>
                          <a:ea typeface="Poppins"/>
                          <a:cs typeface="Poppins"/>
                          <a:sym typeface="Poppins"/>
                        </a:rPr>
                        <a:t>, ou encore openclassromm</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Notre deuxième solution, c’est de proposer un temps court, en présentiel ou distanciel pour faire la démonstration des modalités pédagogiques. En soi, c’est une sorte d’avant-goût de la formation.</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La troisième solution, c’est de transmettre des documents qui expliquent les modalités pédagogiques engageantes de la formation, donc par exemple qui expliquent la pédagogie active mise en place. Et encore mieux, en complément, on peut transmettre des retours d’expérience de stagiaires ayant déjà assisté à la formation.</a:t>
                      </a:r>
                      <a:endParaRPr sz="800">
                        <a:solidFill>
                          <a:srgbClr val="29235C"/>
                        </a:solidFill>
                        <a:latin typeface="Poppins"/>
                        <a:ea typeface="Poppins"/>
                        <a:cs typeface="Poppins"/>
                        <a:sym typeface="Poppins"/>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39BCBD"/>
                      </a:solidFill>
                      <a:prstDash val="solid"/>
                      <a:round/>
                      <a:headEnd len="sm" w="sm" type="none"/>
                      <a:tailEnd len="sm" w="sm" type="none"/>
                    </a:lnT>
                    <a:lnB cap="flat" cmpd="sng" w="9525">
                      <a:solidFill>
                        <a:srgbClr val="29235C">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9" name="Shape 159"/>
        <p:cNvGrpSpPr/>
        <p:nvPr/>
      </p:nvGrpSpPr>
      <p:grpSpPr>
        <a:xfrm>
          <a:off x="0" y="0"/>
          <a:ext cx="0" cy="0"/>
          <a:chOff x="0" y="0"/>
          <a:chExt cx="0" cy="0"/>
        </a:xfrm>
      </p:grpSpPr>
      <p:graphicFrame>
        <p:nvGraphicFramePr>
          <p:cNvPr id="160" name="Google Shape;160;p21"/>
          <p:cNvGraphicFramePr/>
          <p:nvPr/>
        </p:nvGraphicFramePr>
        <p:xfrm>
          <a:off x="240350" y="171800"/>
          <a:ext cx="3000000" cy="3000000"/>
        </p:xfrm>
        <a:graphic>
          <a:graphicData uri="http://schemas.openxmlformats.org/drawingml/2006/table">
            <a:tbl>
              <a:tblPr>
                <a:noFill/>
                <a:tableStyleId>{348300C3-E057-4435-A245-39D2BAFE3A56}</a:tableStyleId>
              </a:tblPr>
              <a:tblGrid>
                <a:gridCol w="1429575"/>
                <a:gridCol w="3651925"/>
                <a:gridCol w="3651925"/>
              </a:tblGrid>
              <a:tr h="347350">
                <a:tc rowSpan="3">
                  <a:txBody>
                    <a:bodyPr/>
                    <a:lstStyle/>
                    <a:p>
                      <a:pPr indent="0" lvl="0" marL="0" rtl="0" algn="l">
                        <a:spcBef>
                          <a:spcPts val="0"/>
                        </a:spcBef>
                        <a:spcAft>
                          <a:spcPts val="0"/>
                        </a:spcAft>
                        <a:buNone/>
                      </a:pPr>
                      <a:r>
                        <a:rPr b="1" lang="fr" sz="1100">
                          <a:solidFill>
                            <a:schemeClr val="lt1"/>
                          </a:solidFill>
                          <a:latin typeface="Poppins"/>
                          <a:ea typeface="Poppins"/>
                          <a:cs typeface="Poppins"/>
                          <a:sym typeface="Poppins"/>
                        </a:rPr>
                        <a:t>Les freins liés au numérique</a:t>
                      </a:r>
                      <a:endParaRPr b="1" sz="1100">
                        <a:solidFill>
                          <a:schemeClr val="lt1"/>
                        </a:solidFill>
                        <a:latin typeface="Poppins"/>
                        <a:ea typeface="Poppins"/>
                        <a:cs typeface="Poppins"/>
                        <a:sym typeface="Poppi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je n’y arriverais jamais…”</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Les professionnels peuvent considérer ne pas être assez compétents pour accompagner leurs publics avec les outils numériques.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9. </a:t>
                      </a:r>
                      <a:r>
                        <a:rPr b="1" lang="fr" sz="800">
                          <a:solidFill>
                            <a:srgbClr val="29235C"/>
                          </a:solidFill>
                          <a:latin typeface="Poppins"/>
                          <a:ea typeface="Poppins"/>
                          <a:cs typeface="Poppins"/>
                          <a:sym typeface="Poppins"/>
                        </a:rPr>
                        <a:t>Pour certains professionnels, le numérique peut être un grand mur qu’ils sont certains de ne pas pouvoir franchir. En tout cas c’est l’impression qu’ils en ont.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Pour passer outre cette barrière, la première solution est de les rediriger vers les outils </a:t>
                      </a:r>
                      <a:r>
                        <a:rPr lang="fr" sz="800" u="sng">
                          <a:solidFill>
                            <a:schemeClr val="hlink"/>
                          </a:solidFill>
                          <a:latin typeface="Poppins Medium"/>
                          <a:ea typeface="Poppins Medium"/>
                          <a:cs typeface="Poppins Medium"/>
                          <a:sym typeface="Poppins Medium"/>
                          <a:hlinkClick r:id="rId4"/>
                        </a:rPr>
                        <a:t>PIX</a:t>
                      </a:r>
                      <a:r>
                        <a:rPr lang="fr" sz="800">
                          <a:solidFill>
                            <a:srgbClr val="29235C"/>
                          </a:solidFill>
                          <a:latin typeface="Poppins Medium"/>
                          <a:ea typeface="Poppins Medium"/>
                          <a:cs typeface="Poppins Medium"/>
                          <a:sym typeface="Poppins Medium"/>
                        </a:rPr>
                        <a:t>, afin de leur faire réaliser qu’ils ont déjà certaines compétences, mais aussi leur permettre de progresser en autonomie si besoin.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c’est d’essayer ! Vous pouvez orienter les professionnels vers des plateformes pédagogiques en ligne comme le site “</a:t>
                      </a:r>
                      <a:r>
                        <a:rPr lang="fr" sz="800" u="sng">
                          <a:solidFill>
                            <a:schemeClr val="hlink"/>
                          </a:solidFill>
                          <a:latin typeface="Poppins Medium"/>
                          <a:ea typeface="Poppins Medium"/>
                          <a:cs typeface="Poppins Medium"/>
                          <a:sym typeface="Poppins Medium"/>
                          <a:hlinkClick r:id="rId5"/>
                        </a:rPr>
                        <a:t>Les bons clics</a:t>
                      </a:r>
                      <a:r>
                        <a:rPr lang="fr" sz="800">
                          <a:solidFill>
                            <a:srgbClr val="29235C"/>
                          </a:solidFill>
                          <a:latin typeface="Poppins Medium"/>
                          <a:ea typeface="Poppins Medium"/>
                          <a:cs typeface="Poppins Medium"/>
                          <a:sym typeface="Poppins Medium"/>
                        </a:rPr>
                        <a:t>”, qui propose des contenus accessibles pour se former et s’acculturer sur les enjeux du numérique.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Et la troisième solution que nous pouvons mettre en pratique, c’est d’expliquer dans des éléments de communication en quoi il n’y a pas besoin d’être un geek pour accompagner les usagers dans leur démarches.</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alpha val="0"/>
                        </a:srgbClr>
                      </a:solidFill>
                      <a:prstDash val="solid"/>
                      <a:round/>
                      <a:headEnd len="sm" w="sm" type="none"/>
                      <a:tailEnd len="sm" w="sm" type="none"/>
                    </a:lnT>
                    <a:lnB cap="flat" cmpd="sng" w="9525">
                      <a:solidFill>
                        <a:srgbClr val="29235C"/>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“Le numérique, ce n’est que du négatif.”</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Certains professionnels ont une vision binaire du numérique et prennent en compte uniquement ses impacts négatifs.</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10. </a:t>
                      </a:r>
                      <a:r>
                        <a:rPr b="1" lang="fr" sz="800">
                          <a:solidFill>
                            <a:srgbClr val="29235C"/>
                          </a:solidFill>
                          <a:latin typeface="Poppins"/>
                          <a:ea typeface="Poppins"/>
                          <a:cs typeface="Poppins"/>
                          <a:sym typeface="Poppins"/>
                        </a:rPr>
                        <a:t>Eh oui, beaucoup de gens pensent encore que le numérique n’apporte rien de bon, et qu’il est donc inutile de s’y intéresser. Pourtant, se former aux enjeux du numérique pourrait améliorer de nombreux aspects des pratiques des professionnels. </a:t>
                      </a:r>
                      <a:br>
                        <a:rPr lang="fr" sz="800">
                          <a:solidFill>
                            <a:srgbClr val="29235C"/>
                          </a:solidFill>
                          <a:latin typeface="Poppins Medium"/>
                          <a:ea typeface="Poppins Medium"/>
                          <a:cs typeface="Poppins Medium"/>
                          <a:sym typeface="Poppins Medium"/>
                        </a:rPr>
                      </a:br>
                      <a:br>
                        <a:rPr lang="fr" sz="800">
                          <a:solidFill>
                            <a:srgbClr val="29235C"/>
                          </a:solidFill>
                          <a:latin typeface="Poppins Medium"/>
                          <a:ea typeface="Poppins Medium"/>
                          <a:cs typeface="Poppins Medium"/>
                          <a:sym typeface="Poppins Medium"/>
                        </a:rPr>
                      </a:br>
                      <a:r>
                        <a:rPr lang="fr" sz="800">
                          <a:solidFill>
                            <a:srgbClr val="29235C"/>
                          </a:solidFill>
                          <a:latin typeface="Poppins Medium"/>
                          <a:ea typeface="Poppins Medium"/>
                          <a:cs typeface="Poppins Medium"/>
                          <a:sym typeface="Poppins Medium"/>
                        </a:rPr>
                        <a:t>Pour les aider à passer outre ces à priori, nous pouvons par exemple les orienter vers des ressources et outils en ligne pratiques, comme la plateforme </a:t>
                      </a:r>
                      <a:r>
                        <a:rPr lang="fr" sz="800" u="sng">
                          <a:solidFill>
                            <a:schemeClr val="hlink"/>
                          </a:solidFill>
                          <a:latin typeface="Poppins Medium"/>
                          <a:ea typeface="Poppins Medium"/>
                          <a:cs typeface="Poppins Medium"/>
                          <a:sym typeface="Poppins Medium"/>
                          <a:hlinkClick r:id="rId6"/>
                        </a:rPr>
                        <a:t>“Les bons clics”</a:t>
                      </a:r>
                      <a:r>
                        <a:rPr lang="fr" sz="800">
                          <a:solidFill>
                            <a:srgbClr val="29235C"/>
                          </a:solidFill>
                          <a:latin typeface="Poppins Medium"/>
                          <a:ea typeface="Poppins Medium"/>
                          <a:cs typeface="Poppins Medium"/>
                          <a:sym typeface="Poppins Medium"/>
                        </a:rPr>
                        <a:t>, qui fournit des supports sur l’E-santé, la mobilité, la banque en ligne ou encore l’insertion professionnelle.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ça peut être une démonstration concrète : vous pouvez proposer un temps de découverte d’un outil et de ses avantages pour le professionnel, comme la plateforme </a:t>
                      </a:r>
                      <a:r>
                        <a:rPr lang="fr" sz="800" u="sng">
                          <a:solidFill>
                            <a:schemeClr val="hlink"/>
                          </a:solidFill>
                          <a:latin typeface="Poppins Medium"/>
                          <a:ea typeface="Poppins Medium"/>
                          <a:cs typeface="Poppins Medium"/>
                          <a:sym typeface="Poppins Medium"/>
                          <a:hlinkClick r:id="rId7"/>
                        </a:rPr>
                        <a:t>Aidants Connect</a:t>
                      </a:r>
                      <a:r>
                        <a:rPr lang="fr" sz="800">
                          <a:solidFill>
                            <a:srgbClr val="29235C"/>
                          </a:solidFill>
                          <a:latin typeface="Poppins Medium"/>
                          <a:ea typeface="Poppins Medium"/>
                          <a:cs typeface="Poppins Medium"/>
                          <a:sym typeface="Poppins Medium"/>
                        </a:rPr>
                        <a:t> par exemple.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troisième solution, ça peut être de trouver des fiches thématiques (ou en produire) qui valorisent des outils numériques à destination des publics </a:t>
                      </a:r>
                      <a:r>
                        <a:rPr lang="fr" sz="800">
                          <a:solidFill>
                            <a:srgbClr val="29235C"/>
                          </a:solidFill>
                          <a:latin typeface="Poppins Medium"/>
                          <a:ea typeface="Poppins Medium"/>
                          <a:cs typeface="Poppins Medium"/>
                          <a:sym typeface="Poppins Medium"/>
                        </a:rPr>
                        <a:t> défavorisés et/ou en fragilité numérique.</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solidFill>
                      <a:prstDash val="solid"/>
                      <a:round/>
                      <a:headEnd len="sm" w="sm" type="none"/>
                      <a:tailEnd len="sm" w="sm" type="none"/>
                    </a:lnT>
                    <a:lnB cap="flat" cmpd="sng" w="9525">
                      <a:solidFill>
                        <a:srgbClr val="29235C"/>
                      </a:solidFill>
                      <a:prstDash val="solid"/>
                      <a:round/>
                      <a:headEnd len="sm" w="sm" type="none"/>
                      <a:tailEnd len="sm" w="sm" type="none"/>
                    </a:lnB>
                    <a:solidFill>
                      <a:schemeClr val="lt1"/>
                    </a:solidFill>
                  </a:tcPr>
                </a:tc>
              </a:tr>
              <a:tr h="347350">
                <a:tc vMerge="1"/>
                <a:tc>
                  <a:txBody>
                    <a:bodyPr/>
                    <a:lstStyle/>
                    <a:p>
                      <a:pPr indent="0" lvl="0" marL="0" rtl="0" algn="l">
                        <a:spcBef>
                          <a:spcPts val="0"/>
                        </a:spcBef>
                        <a:spcAft>
                          <a:spcPts val="0"/>
                        </a:spcAft>
                        <a:buNone/>
                      </a:pPr>
                      <a:r>
                        <a:rPr lang="fr" sz="800">
                          <a:solidFill>
                            <a:schemeClr val="lt1"/>
                          </a:solidFill>
                          <a:latin typeface="Poppins Medium"/>
                          <a:ea typeface="Poppins Medium"/>
                          <a:cs typeface="Poppins Medium"/>
                          <a:sym typeface="Poppins Medium"/>
                        </a:rPr>
                        <a:t>“Mon métier change trop avec le numérique.”</a:t>
                      </a:r>
                      <a:endParaRPr sz="800">
                        <a:solidFill>
                          <a:schemeClr val="lt1"/>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chemeClr val="lt1"/>
                          </a:solidFill>
                          <a:latin typeface="Poppins Light"/>
                          <a:ea typeface="Poppins Light"/>
                          <a:cs typeface="Poppins Light"/>
                          <a:sym typeface="Poppins Light"/>
                        </a:rPr>
                        <a:t>Le changement peut créer de la méfiance chez les professionnels, qui envisagent que leur situation s’empire avec le numérique.</a:t>
                      </a:r>
                      <a:endParaRPr sz="800">
                        <a:solidFill>
                          <a:schemeClr val="lt1"/>
                        </a:solidFill>
                        <a:latin typeface="Poppins Light"/>
                        <a:ea typeface="Poppins Light"/>
                        <a:cs typeface="Poppins Light"/>
                        <a:sym typeface="Poppins Light"/>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9235C"/>
                    </a:solidFill>
                  </a:tcPr>
                </a:tc>
                <a:tc>
                  <a:txBody>
                    <a:bodyPr/>
                    <a:lstStyle/>
                    <a:p>
                      <a:pPr indent="0" lvl="0" marL="0" rtl="0" algn="l">
                        <a:spcBef>
                          <a:spcPts val="0"/>
                        </a:spcBef>
                        <a:spcAft>
                          <a:spcPts val="0"/>
                        </a:spcAft>
                        <a:buNone/>
                      </a:pPr>
                      <a:r>
                        <a:rPr b="1" lang="fr" sz="800">
                          <a:solidFill>
                            <a:srgbClr val="29235C"/>
                          </a:solidFill>
                          <a:latin typeface="Poppins"/>
                          <a:ea typeface="Poppins"/>
                          <a:cs typeface="Poppins"/>
                          <a:sym typeface="Poppins"/>
                        </a:rPr>
                        <a:t>11. </a:t>
                      </a:r>
                      <a:r>
                        <a:rPr b="1" lang="fr" sz="800">
                          <a:solidFill>
                            <a:srgbClr val="29235C"/>
                          </a:solidFill>
                          <a:latin typeface="Poppins"/>
                          <a:ea typeface="Poppins"/>
                          <a:cs typeface="Poppins"/>
                          <a:sym typeface="Poppins"/>
                        </a:rPr>
                        <a:t>Le changement peut effrayer de nombreux professionnels, qui pensent perdre le contrôle de leur pratique à cause du numérique. Pourtant, leur situation ne va pas forcément s’empirer. </a:t>
                      </a:r>
                      <a:endParaRPr b="1"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En premier lieu, vous pouvez leur proposer des ressources comme </a:t>
                      </a:r>
                      <a:r>
                        <a:rPr lang="fr" sz="800" u="sng">
                          <a:solidFill>
                            <a:schemeClr val="hlink"/>
                          </a:solidFill>
                          <a:latin typeface="Poppins Medium"/>
                          <a:ea typeface="Poppins Medium"/>
                          <a:cs typeface="Poppins Medium"/>
                          <a:sym typeface="Poppins Medium"/>
                          <a:hlinkClick r:id="rId8"/>
                        </a:rPr>
                        <a:t>cette étude récente sur les besoins de formation induits par le digital par OPCO santé. </a:t>
                      </a:r>
                      <a:r>
                        <a:rPr lang="fr" sz="800">
                          <a:solidFill>
                            <a:srgbClr val="29235C"/>
                          </a:solidFill>
                          <a:latin typeface="Poppins Medium"/>
                          <a:ea typeface="Poppins Medium"/>
                          <a:cs typeface="Poppins Medium"/>
                          <a:sym typeface="Poppins Medium"/>
                        </a:rPr>
                        <a:t>Cela peut leur faire prendre conscience que leurs publics ont maintenant besoin de cet accompagnement, et quelle est donc l’importance de la formation.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La deuxième solution peut être de faire avec les professionnels un atelier autour des changements de leur métier. Écoutez leurs analyses, leurs retours d’expériences. Vous pourrez constater ensemble l’évolution de leurs métiers, et expliquer que la formation peut les aider à dépasser leurs appréhensions de ces changements liés au numérique.</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t/>
                      </a:r>
                      <a:endParaRPr sz="800">
                        <a:solidFill>
                          <a:srgbClr val="29235C"/>
                        </a:solidFill>
                        <a:latin typeface="Poppins Medium"/>
                        <a:ea typeface="Poppins Medium"/>
                        <a:cs typeface="Poppins Medium"/>
                        <a:sym typeface="Poppins Medium"/>
                      </a:endParaRPr>
                    </a:p>
                    <a:p>
                      <a:pPr indent="0" lvl="0" marL="0" rtl="0" algn="l">
                        <a:spcBef>
                          <a:spcPts val="0"/>
                        </a:spcBef>
                        <a:spcAft>
                          <a:spcPts val="0"/>
                        </a:spcAft>
                        <a:buNone/>
                      </a:pPr>
                      <a:r>
                        <a:rPr lang="fr" sz="800">
                          <a:solidFill>
                            <a:srgbClr val="29235C"/>
                          </a:solidFill>
                          <a:latin typeface="Poppins Medium"/>
                          <a:ea typeface="Poppins Medium"/>
                          <a:cs typeface="Poppins Medium"/>
                          <a:sym typeface="Poppins Medium"/>
                        </a:rPr>
                        <a:t>Comme troisième solution, vous pouvez proposer aux professionnels des options qui leur permettent de s’inscrire dans une communauté. Par exemple, les membres </a:t>
                      </a:r>
                      <a:r>
                        <a:rPr lang="fr" sz="800" u="sng">
                          <a:solidFill>
                            <a:schemeClr val="hlink"/>
                          </a:solidFill>
                          <a:latin typeface="Poppins Medium"/>
                          <a:ea typeface="Poppins Medium"/>
                          <a:cs typeface="Poppins Medium"/>
                          <a:sym typeface="Poppins Medium"/>
                          <a:hlinkClick r:id="rId9"/>
                        </a:rPr>
                        <a:t>du groupe Facebook “Inclusion numérique” </a:t>
                      </a:r>
                      <a:r>
                        <a:rPr lang="fr" sz="800">
                          <a:solidFill>
                            <a:srgbClr val="29235C"/>
                          </a:solidFill>
                          <a:latin typeface="Poppins Medium"/>
                          <a:ea typeface="Poppins Medium"/>
                          <a:cs typeface="Poppins Medium"/>
                          <a:sym typeface="Poppins Medium"/>
                        </a:rPr>
                        <a:t>partagent de nombreuses ressources capacitantes et permettant de s’acculturer aux enjeux du numérique inclusif.</a:t>
                      </a:r>
                      <a:endParaRPr sz="800">
                        <a:solidFill>
                          <a:srgbClr val="29235C"/>
                        </a:solidFill>
                        <a:latin typeface="Poppins Medium"/>
                        <a:ea typeface="Poppins Medium"/>
                        <a:cs typeface="Poppins Medium"/>
                        <a:sym typeface="Poppins Medium"/>
                      </a:endParaRPr>
                    </a:p>
                  </a:txBody>
                  <a:tcPr marT="91425" marB="91425" marR="91425" marL="91425" anchor="ctr">
                    <a:lnL cap="flat" cmpd="sng" w="9525">
                      <a:solidFill>
                        <a:srgbClr val="29235C">
                          <a:alpha val="0"/>
                        </a:srgbClr>
                      </a:solidFill>
                      <a:prstDash val="solid"/>
                      <a:round/>
                      <a:headEnd len="sm" w="sm" type="none"/>
                      <a:tailEnd len="sm" w="sm" type="none"/>
                    </a:lnL>
                    <a:lnR cap="flat" cmpd="sng" w="9525">
                      <a:solidFill>
                        <a:srgbClr val="29235C">
                          <a:alpha val="0"/>
                        </a:srgbClr>
                      </a:solidFill>
                      <a:prstDash val="solid"/>
                      <a:round/>
                      <a:headEnd len="sm" w="sm" type="none"/>
                      <a:tailEnd len="sm" w="sm" type="none"/>
                    </a:lnR>
                    <a:lnT cap="flat" cmpd="sng" w="9525">
                      <a:solidFill>
                        <a:srgbClr val="29235C"/>
                      </a:solidFill>
                      <a:prstDash val="solid"/>
                      <a:round/>
                      <a:headEnd len="sm" w="sm" type="none"/>
                      <a:tailEnd len="sm" w="sm" type="none"/>
                    </a:lnT>
                    <a:lnB cap="flat" cmpd="sng" w="9525">
                      <a:solidFill>
                        <a:srgbClr val="29235C"/>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